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8" r:id="rId3"/>
    <p:sldId id="269" r:id="rId4"/>
    <p:sldId id="270" r:id="rId5"/>
    <p:sldId id="271" r:id="rId6"/>
    <p:sldId id="272" r:id="rId7"/>
    <p:sldId id="278" r:id="rId8"/>
    <p:sldId id="279" r:id="rId9"/>
    <p:sldId id="280" r:id="rId10"/>
    <p:sldId id="281" r:id="rId11"/>
    <p:sldId id="282" r:id="rId12"/>
    <p:sldId id="283" r:id="rId13"/>
    <p:sldId id="284" r:id="rId14"/>
    <p:sldId id="306" r:id="rId15"/>
    <p:sldId id="285" r:id="rId16"/>
    <p:sldId id="286" r:id="rId17"/>
    <p:sldId id="287" r:id="rId18"/>
    <p:sldId id="288" r:id="rId19"/>
    <p:sldId id="289" r:id="rId20"/>
    <p:sldId id="290" r:id="rId21"/>
    <p:sldId id="291" r:id="rId22"/>
    <p:sldId id="292" r:id="rId23"/>
    <p:sldId id="293" r:id="rId24"/>
    <p:sldId id="294" r:id="rId25"/>
    <p:sldId id="295" r:id="rId26"/>
    <p:sldId id="301" r:id="rId27"/>
    <p:sldId id="302" r:id="rId28"/>
    <p:sldId id="304" r:id="rId29"/>
    <p:sldId id="305" r:id="rId30"/>
    <p:sldId id="296" r:id="rId31"/>
    <p:sldId id="297" r:id="rId32"/>
    <p:sldId id="298" r:id="rId33"/>
    <p:sldId id="299" r:id="rId34"/>
    <p:sldId id="300" r:id="rId35"/>
    <p:sldId id="267"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368" autoAdjust="0"/>
    <p:restoredTop sz="94660"/>
  </p:normalViewPr>
  <p:slideViewPr>
    <p:cSldViewPr snapToGrid="0">
      <p:cViewPr varScale="1">
        <p:scale>
          <a:sx n="70" d="100"/>
          <a:sy n="70" d="100"/>
        </p:scale>
        <p:origin x="726"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1139FA4A-C808-4981-8BA9-64217A6CCEA7}" type="datetimeFigureOut">
              <a:rPr lang="en-US" smtClean="0"/>
              <a:t>8/17/2017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AACD101-B1BB-4B23-B63C-F89ED867CE54}" type="slidenum">
              <a:rPr lang="en-US" smtClean="0"/>
              <a:t>‹#›</a:t>
            </a:fld>
            <a:endParaRPr lang="en-US"/>
          </a:p>
        </p:txBody>
      </p:sp>
    </p:spTree>
    <p:extLst>
      <p:ext uri="{BB962C8B-B14F-4D97-AF65-F5344CB8AC3E}">
        <p14:creationId xmlns:p14="http://schemas.microsoft.com/office/powerpoint/2010/main" val="24909580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139FA4A-C808-4981-8BA9-64217A6CCEA7}" type="datetimeFigureOut">
              <a:rPr lang="en-US" smtClean="0"/>
              <a:t>8/17/2017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AACD101-B1BB-4B23-B63C-F89ED867CE54}" type="slidenum">
              <a:rPr lang="en-US" smtClean="0"/>
              <a:t>‹#›</a:t>
            </a:fld>
            <a:endParaRPr lang="en-US"/>
          </a:p>
        </p:txBody>
      </p:sp>
    </p:spTree>
    <p:extLst>
      <p:ext uri="{BB962C8B-B14F-4D97-AF65-F5344CB8AC3E}">
        <p14:creationId xmlns:p14="http://schemas.microsoft.com/office/powerpoint/2010/main" val="19023578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139FA4A-C808-4981-8BA9-64217A6CCEA7}" type="datetimeFigureOut">
              <a:rPr lang="en-US" smtClean="0"/>
              <a:t>8/17/2017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AACD101-B1BB-4B23-B63C-F89ED867CE54}" type="slidenum">
              <a:rPr lang="en-US" smtClean="0"/>
              <a:t>‹#›</a:t>
            </a:fld>
            <a:endParaRPr lang="en-US"/>
          </a:p>
        </p:txBody>
      </p:sp>
    </p:spTree>
    <p:extLst>
      <p:ext uri="{BB962C8B-B14F-4D97-AF65-F5344CB8AC3E}">
        <p14:creationId xmlns:p14="http://schemas.microsoft.com/office/powerpoint/2010/main" val="8824776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139FA4A-C808-4981-8BA9-64217A6CCEA7}" type="datetimeFigureOut">
              <a:rPr lang="en-US" smtClean="0"/>
              <a:t>8/17/2017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AACD101-B1BB-4B23-B63C-F89ED867CE54}" type="slidenum">
              <a:rPr lang="en-US" smtClean="0"/>
              <a:t>‹#›</a:t>
            </a:fld>
            <a:endParaRPr lang="en-US"/>
          </a:p>
        </p:txBody>
      </p:sp>
    </p:spTree>
    <p:extLst>
      <p:ext uri="{BB962C8B-B14F-4D97-AF65-F5344CB8AC3E}">
        <p14:creationId xmlns:p14="http://schemas.microsoft.com/office/powerpoint/2010/main" val="4737924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139FA4A-C808-4981-8BA9-64217A6CCEA7}" type="datetimeFigureOut">
              <a:rPr lang="en-US" smtClean="0"/>
              <a:t>8/17/2017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AACD101-B1BB-4B23-B63C-F89ED867CE54}" type="slidenum">
              <a:rPr lang="en-US" smtClean="0"/>
              <a:t>‹#›</a:t>
            </a:fld>
            <a:endParaRPr lang="en-US"/>
          </a:p>
        </p:txBody>
      </p:sp>
    </p:spTree>
    <p:extLst>
      <p:ext uri="{BB962C8B-B14F-4D97-AF65-F5344CB8AC3E}">
        <p14:creationId xmlns:p14="http://schemas.microsoft.com/office/powerpoint/2010/main" val="35789414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139FA4A-C808-4981-8BA9-64217A6CCEA7}" type="datetimeFigureOut">
              <a:rPr lang="en-US" smtClean="0"/>
              <a:t>8/17/2017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AACD101-B1BB-4B23-B63C-F89ED867CE54}" type="slidenum">
              <a:rPr lang="en-US" smtClean="0"/>
              <a:t>‹#›</a:t>
            </a:fld>
            <a:endParaRPr lang="en-US"/>
          </a:p>
        </p:txBody>
      </p:sp>
    </p:spTree>
    <p:extLst>
      <p:ext uri="{BB962C8B-B14F-4D97-AF65-F5344CB8AC3E}">
        <p14:creationId xmlns:p14="http://schemas.microsoft.com/office/powerpoint/2010/main" val="969661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139FA4A-C808-4981-8BA9-64217A6CCEA7}" type="datetimeFigureOut">
              <a:rPr lang="en-US" smtClean="0"/>
              <a:t>8/17/2017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AACD101-B1BB-4B23-B63C-F89ED867CE54}" type="slidenum">
              <a:rPr lang="en-US" smtClean="0"/>
              <a:t>‹#›</a:t>
            </a:fld>
            <a:endParaRPr lang="en-US"/>
          </a:p>
        </p:txBody>
      </p:sp>
    </p:spTree>
    <p:extLst>
      <p:ext uri="{BB962C8B-B14F-4D97-AF65-F5344CB8AC3E}">
        <p14:creationId xmlns:p14="http://schemas.microsoft.com/office/powerpoint/2010/main" val="40564933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139FA4A-C808-4981-8BA9-64217A6CCEA7}" type="datetimeFigureOut">
              <a:rPr lang="en-US" smtClean="0"/>
              <a:t>8/17/2017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AACD101-B1BB-4B23-B63C-F89ED867CE54}" type="slidenum">
              <a:rPr lang="en-US" smtClean="0"/>
              <a:t>‹#›</a:t>
            </a:fld>
            <a:endParaRPr lang="en-US"/>
          </a:p>
        </p:txBody>
      </p:sp>
    </p:spTree>
    <p:extLst>
      <p:ext uri="{BB962C8B-B14F-4D97-AF65-F5344CB8AC3E}">
        <p14:creationId xmlns:p14="http://schemas.microsoft.com/office/powerpoint/2010/main" val="950088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139FA4A-C808-4981-8BA9-64217A6CCEA7}" type="datetimeFigureOut">
              <a:rPr lang="en-US" smtClean="0"/>
              <a:t>8/17/2017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AACD101-B1BB-4B23-B63C-F89ED867CE54}" type="slidenum">
              <a:rPr lang="en-US" smtClean="0"/>
              <a:t>‹#›</a:t>
            </a:fld>
            <a:endParaRPr lang="en-US"/>
          </a:p>
        </p:txBody>
      </p:sp>
    </p:spTree>
    <p:extLst>
      <p:ext uri="{BB962C8B-B14F-4D97-AF65-F5344CB8AC3E}">
        <p14:creationId xmlns:p14="http://schemas.microsoft.com/office/powerpoint/2010/main" val="16213608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39FA4A-C808-4981-8BA9-64217A6CCEA7}" type="datetimeFigureOut">
              <a:rPr lang="en-US" smtClean="0"/>
              <a:t>8/17/2017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AACD101-B1BB-4B23-B63C-F89ED867CE54}" type="slidenum">
              <a:rPr lang="en-US" smtClean="0"/>
              <a:t>‹#›</a:t>
            </a:fld>
            <a:endParaRPr lang="en-US"/>
          </a:p>
        </p:txBody>
      </p:sp>
    </p:spTree>
    <p:extLst>
      <p:ext uri="{BB962C8B-B14F-4D97-AF65-F5344CB8AC3E}">
        <p14:creationId xmlns:p14="http://schemas.microsoft.com/office/powerpoint/2010/main" val="22188319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39FA4A-C808-4981-8BA9-64217A6CCEA7}" type="datetimeFigureOut">
              <a:rPr lang="en-US" smtClean="0"/>
              <a:t>8/17/2017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AACD101-B1BB-4B23-B63C-F89ED867CE54}" type="slidenum">
              <a:rPr lang="en-US" smtClean="0"/>
              <a:t>‹#›</a:t>
            </a:fld>
            <a:endParaRPr lang="en-US"/>
          </a:p>
        </p:txBody>
      </p:sp>
    </p:spTree>
    <p:extLst>
      <p:ext uri="{BB962C8B-B14F-4D97-AF65-F5344CB8AC3E}">
        <p14:creationId xmlns:p14="http://schemas.microsoft.com/office/powerpoint/2010/main" val="12170266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139FA4A-C808-4981-8BA9-64217A6CCEA7}" type="datetimeFigureOut">
              <a:rPr lang="en-US" smtClean="0"/>
              <a:t>8/17/2017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AACD101-B1BB-4B23-B63C-F89ED867CE54}" type="slidenum">
              <a:rPr lang="en-US" smtClean="0"/>
              <a:t>‹#›</a:t>
            </a:fld>
            <a:endParaRPr lang="en-US"/>
          </a:p>
        </p:txBody>
      </p:sp>
    </p:spTree>
    <p:extLst>
      <p:ext uri="{BB962C8B-B14F-4D97-AF65-F5344CB8AC3E}">
        <p14:creationId xmlns:p14="http://schemas.microsoft.com/office/powerpoint/2010/main" val="406335212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g"/><Relationship Id="rId1" Type="http://schemas.openxmlformats.org/officeDocument/2006/relationships/slideLayout" Target="../slideLayouts/slideLayout2.xml"/><Relationship Id="rId4" Type="http://schemas.openxmlformats.org/officeDocument/2006/relationships/hyperlink" Target="http://www.e-system.ir/" TargetMode="Externa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1764405"/>
            <a:ext cx="12192000" cy="1745557"/>
          </a:xfrm>
        </p:spPr>
        <p:style>
          <a:lnRef idx="0">
            <a:schemeClr val="accent1"/>
          </a:lnRef>
          <a:fillRef idx="3">
            <a:schemeClr val="accent1"/>
          </a:fillRef>
          <a:effectRef idx="3">
            <a:schemeClr val="accent1"/>
          </a:effectRef>
          <a:fontRef idx="minor">
            <a:schemeClr val="lt1"/>
          </a:fontRef>
        </p:style>
        <p:txBody>
          <a:bodyPr/>
          <a:lstStyle/>
          <a:p>
            <a:r>
              <a:rPr lang="en-US" dirty="0"/>
              <a:t>Raspberry Pi</a:t>
            </a:r>
            <a:br>
              <a:rPr lang="en-US" dirty="0"/>
            </a:br>
            <a:r>
              <a:rPr lang="en-US" dirty="0"/>
              <a:t>Computer Vision</a:t>
            </a:r>
          </a:p>
        </p:txBody>
      </p:sp>
      <p:sp>
        <p:nvSpPr>
          <p:cNvPr id="3" name="Subtitle 2"/>
          <p:cNvSpPr>
            <a:spLocks noGrp="1"/>
          </p:cNvSpPr>
          <p:nvPr>
            <p:ph type="subTitle" idx="1"/>
          </p:nvPr>
        </p:nvSpPr>
        <p:spPr>
          <a:xfrm>
            <a:off x="1524000" y="3602038"/>
            <a:ext cx="9144000" cy="1072993"/>
          </a:xfrm>
        </p:spPr>
        <p:txBody>
          <a:bodyPr/>
          <a:lstStyle/>
          <a:p>
            <a:r>
              <a:rPr lang="en-US" dirty="0"/>
              <a:t>Lecturer: Reza </a:t>
            </a:r>
            <a:r>
              <a:rPr lang="en-US" dirty="0" err="1"/>
              <a:t>Arjmandi</a:t>
            </a:r>
            <a:endParaRPr lang="en-US" dirty="0"/>
          </a:p>
          <a:p>
            <a:r>
              <a:rPr lang="en-US" dirty="0"/>
              <a:t>Summer 2016</a:t>
            </a:r>
          </a:p>
          <a:p>
            <a:endParaRPr lang="en-US" dirty="0"/>
          </a:p>
        </p:txBody>
      </p:sp>
      <p:sp>
        <p:nvSpPr>
          <p:cNvPr id="4" name="TextBox 3"/>
          <p:cNvSpPr txBox="1"/>
          <p:nvPr/>
        </p:nvSpPr>
        <p:spPr>
          <a:xfrm>
            <a:off x="0" y="5308020"/>
            <a:ext cx="7863839" cy="1200329"/>
          </a:xfrm>
          <a:prstGeom prst="rect">
            <a:avLst/>
          </a:prstGeom>
        </p:spPr>
        <p:style>
          <a:lnRef idx="3">
            <a:schemeClr val="lt1"/>
          </a:lnRef>
          <a:fillRef idx="1">
            <a:schemeClr val="dk1"/>
          </a:fillRef>
          <a:effectRef idx="1">
            <a:schemeClr val="dk1"/>
          </a:effectRef>
          <a:fontRef idx="minor">
            <a:schemeClr val="lt1"/>
          </a:fontRef>
        </p:style>
        <p:txBody>
          <a:bodyPr wrap="square" rtlCol="0">
            <a:spAutoFit/>
          </a:bodyPr>
          <a:lstStyle/>
          <a:p>
            <a:r>
              <a:rPr lang="en-US" dirty="0"/>
              <a:t>Preface:</a:t>
            </a:r>
          </a:p>
          <a:p>
            <a:r>
              <a:rPr lang="en-US" dirty="0"/>
              <a:t>Computer vision (CV) allows your Raspberry Pi to see things. In practical terms, this means that your Raspberry Pi can analyze an image, looking for items of interest and even recognizing faces and text. </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84253" y="164162"/>
            <a:ext cx="1223493" cy="1508167"/>
          </a:xfrm>
          <a:prstGeom prst="rect">
            <a:avLst/>
          </a:prstGeom>
        </p:spPr>
      </p:pic>
    </p:spTree>
    <p:extLst>
      <p:ext uri="{BB962C8B-B14F-4D97-AF65-F5344CB8AC3E}">
        <p14:creationId xmlns:p14="http://schemas.microsoft.com/office/powerpoint/2010/main" val="20232240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a:t>Setting Up a USB Camera for Computer Vision</a:t>
            </a:r>
          </a:p>
        </p:txBody>
      </p:sp>
      <p:sp>
        <p:nvSpPr>
          <p:cNvPr id="5" name="AutoShape 2" descr="http://raspberry.piaustralia.com.au/product-images/piwithbox.jpg"/>
          <p:cNvSpPr>
            <a:spLocks noChangeAspect="1" noChangeArrowheads="1"/>
          </p:cNvSpPr>
          <p:nvPr/>
        </p:nvSpPr>
        <p:spPr bwMode="auto">
          <a:xfrm>
            <a:off x="63500" y="-136525"/>
            <a:ext cx="9772650" cy="6343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TextBox 5"/>
          <p:cNvSpPr txBox="1"/>
          <p:nvPr/>
        </p:nvSpPr>
        <p:spPr>
          <a:xfrm>
            <a:off x="278295" y="721217"/>
            <a:ext cx="11357113" cy="2554545"/>
          </a:xfrm>
          <a:prstGeom prst="rect">
            <a:avLst/>
          </a:prstGeom>
          <a:noFill/>
        </p:spPr>
        <p:txBody>
          <a:bodyPr wrap="square" rtlCol="0">
            <a:spAutoFit/>
          </a:bodyPr>
          <a:lstStyle/>
          <a:p>
            <a:pPr marL="571500" lvl="2" indent="-342900">
              <a:buFont typeface="Arial" panose="020B0604020202020204" pitchFamily="34" charset="0"/>
              <a:buChar char="•"/>
            </a:pPr>
            <a:endParaRPr lang="en-US" sz="2000" b="1" i="1" dirty="0">
              <a:solidFill>
                <a:srgbClr val="0070C0"/>
              </a:solidFill>
              <a:latin typeface="Consolas" panose="020B0609020204030204" pitchFamily="49" charset="0"/>
              <a:cs typeface="Consolas" panose="020B0609020204030204" pitchFamily="49" charset="0"/>
            </a:endParaRPr>
          </a:p>
          <a:p>
            <a:pPr marL="571500" lvl="2" indent="-342900">
              <a:buFont typeface="Arial" panose="020B0604020202020204" pitchFamily="34" charset="0"/>
              <a:buChar char="•"/>
            </a:pPr>
            <a:r>
              <a:rPr lang="en-US" sz="2000" b="1" dirty="0">
                <a:solidFill>
                  <a:srgbClr val="FF0000"/>
                </a:solidFill>
              </a:rPr>
              <a:t>Use a USB webcam that is compatible with the Raspberry Pi </a:t>
            </a:r>
            <a:r>
              <a:rPr lang="en-US" sz="2000" dirty="0"/>
              <a:t>(see </a:t>
            </a:r>
            <a:r>
              <a:rPr lang="en-US" sz="2000" b="1" i="1" dirty="0">
                <a:solidFill>
                  <a:srgbClr val="0070C0"/>
                </a:solidFill>
                <a:latin typeface="Consolas" panose="020B0609020204030204" pitchFamily="49" charset="0"/>
                <a:cs typeface="Consolas" panose="020B0609020204030204" pitchFamily="49" charset="0"/>
              </a:rPr>
              <a:t>http://elinux.org/ </a:t>
            </a:r>
            <a:r>
              <a:rPr lang="en-US" sz="2000" b="1" i="1" dirty="0" err="1">
                <a:solidFill>
                  <a:srgbClr val="0070C0"/>
                </a:solidFill>
                <a:latin typeface="Consolas" panose="020B0609020204030204" pitchFamily="49" charset="0"/>
                <a:cs typeface="Consolas" panose="020B0609020204030204" pitchFamily="49" charset="0"/>
              </a:rPr>
              <a:t>RPi_USB_Webcams</a:t>
            </a:r>
            <a:r>
              <a:rPr lang="en-US" sz="2000" dirty="0"/>
              <a:t>). Choose a good quality camera, and if you are working on a project where you need the camera close to the subject, select one that has a manual focus option. For getting really close to the subject, a low-cost USB endoscope can be useful.</a:t>
            </a:r>
          </a:p>
          <a:p>
            <a:pPr marL="571500" lvl="2" indent="-342900">
              <a:buFont typeface="Arial" panose="020B0604020202020204" pitchFamily="34" charset="0"/>
              <a:buChar char="•"/>
            </a:pPr>
            <a:endParaRPr lang="en-US" sz="2000" b="1" i="1" dirty="0">
              <a:solidFill>
                <a:srgbClr val="0070C0"/>
              </a:solidFill>
              <a:latin typeface="Consolas" panose="020B0609020204030204" pitchFamily="49" charset="0"/>
              <a:cs typeface="Consolas" panose="020B0609020204030204" pitchFamily="49" charset="0"/>
            </a:endParaRPr>
          </a:p>
          <a:p>
            <a:pPr marL="571500" lvl="2" indent="-342900">
              <a:buFont typeface="Arial" panose="020B0604020202020204" pitchFamily="34" charset="0"/>
              <a:buChar char="•"/>
            </a:pPr>
            <a:endParaRPr lang="en-US" sz="2000" dirty="0"/>
          </a:p>
          <a:p>
            <a:pPr marL="571500" lvl="2" indent="-342900">
              <a:buFont typeface="Arial" panose="020B0604020202020204" pitchFamily="34" charset="0"/>
              <a:buChar char="•"/>
            </a:pPr>
            <a:endParaRPr lang="en-US" sz="2000" dirty="0"/>
          </a:p>
        </p:txBody>
      </p:sp>
    </p:spTree>
    <p:extLst>
      <p:ext uri="{BB962C8B-B14F-4D97-AF65-F5344CB8AC3E}">
        <p14:creationId xmlns:p14="http://schemas.microsoft.com/office/powerpoint/2010/main" val="17155312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a:t>Setting Up a USB Camera for Computer Vision</a:t>
            </a:r>
          </a:p>
        </p:txBody>
      </p:sp>
      <p:sp>
        <p:nvSpPr>
          <p:cNvPr id="5" name="AutoShape 2" descr="http://raspberry.piaustralia.com.au/product-images/piwithbox.jpg"/>
          <p:cNvSpPr>
            <a:spLocks noChangeAspect="1" noChangeArrowheads="1"/>
          </p:cNvSpPr>
          <p:nvPr/>
        </p:nvSpPr>
        <p:spPr bwMode="auto">
          <a:xfrm>
            <a:off x="63500" y="-136525"/>
            <a:ext cx="9772650" cy="6343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TextBox 5"/>
          <p:cNvSpPr txBox="1"/>
          <p:nvPr/>
        </p:nvSpPr>
        <p:spPr>
          <a:xfrm>
            <a:off x="278295" y="721217"/>
            <a:ext cx="11357113" cy="5755422"/>
          </a:xfrm>
          <a:prstGeom prst="rect">
            <a:avLst/>
          </a:prstGeom>
          <a:noFill/>
        </p:spPr>
        <p:txBody>
          <a:bodyPr wrap="square" rtlCol="0">
            <a:spAutoFit/>
          </a:bodyPr>
          <a:lstStyle/>
          <a:p>
            <a:pPr marL="571500" lvl="2" indent="-342900">
              <a:buFont typeface="Arial" panose="020B0604020202020204" pitchFamily="34" charset="0"/>
              <a:buChar char="•"/>
            </a:pPr>
            <a:r>
              <a:rPr lang="en-US" sz="2000" dirty="0"/>
              <a:t>You can test out your USB camera from the </a:t>
            </a:r>
            <a:r>
              <a:rPr lang="en-US" sz="2000" dirty="0" err="1"/>
              <a:t>SimpleCV</a:t>
            </a:r>
            <a:r>
              <a:rPr lang="en-US" sz="2000" dirty="0"/>
              <a:t> console. Start </a:t>
            </a:r>
            <a:r>
              <a:rPr lang="en-US" sz="2000" dirty="0" err="1"/>
              <a:t>SimpleCV</a:t>
            </a:r>
            <a:r>
              <a:rPr lang="en-US" sz="2000" dirty="0"/>
              <a:t> and then enter the commands shown below in bold:</a:t>
            </a:r>
          </a:p>
          <a:p>
            <a:pPr marL="571500" lvl="2" indent="-342900">
              <a:buFont typeface="Arial" panose="020B0604020202020204" pitchFamily="34" charset="0"/>
              <a:buChar char="•"/>
            </a:pPr>
            <a:endParaRPr lang="en-US" sz="2000" dirty="0"/>
          </a:p>
          <a:p>
            <a:pPr marL="571500" lvl="2" indent="-342900">
              <a:buFont typeface="Arial" panose="020B0604020202020204" pitchFamily="34" charset="0"/>
              <a:buChar char="•"/>
            </a:pPr>
            <a:r>
              <a:rPr lang="en-US" sz="1600" b="1" i="1" dirty="0">
                <a:solidFill>
                  <a:srgbClr val="0070C0"/>
                </a:solidFill>
                <a:latin typeface="Consolas" panose="020B0609020204030204" pitchFamily="49" charset="0"/>
                <a:cs typeface="Consolas" panose="020B0609020204030204" pitchFamily="49" charset="0"/>
              </a:rPr>
              <a:t>SimpleCV:1&gt; </a:t>
            </a:r>
            <a:r>
              <a:rPr lang="en-US" sz="2000" b="1" i="1" dirty="0">
                <a:solidFill>
                  <a:srgbClr val="0070C0"/>
                </a:solidFill>
                <a:latin typeface="Consolas" panose="020B0609020204030204" pitchFamily="49" charset="0"/>
                <a:cs typeface="Consolas" panose="020B0609020204030204" pitchFamily="49" charset="0"/>
              </a:rPr>
              <a:t>c = Camera() </a:t>
            </a:r>
            <a:endParaRPr lang="en-US" sz="1600" b="1" i="1" dirty="0">
              <a:solidFill>
                <a:srgbClr val="0070C0"/>
              </a:solidFill>
              <a:latin typeface="Consolas" panose="020B0609020204030204" pitchFamily="49" charset="0"/>
              <a:cs typeface="Consolas" panose="020B0609020204030204" pitchFamily="49" charset="0"/>
            </a:endParaRPr>
          </a:p>
          <a:p>
            <a:pPr marL="571500" lvl="2" indent="-342900">
              <a:buFont typeface="Arial" panose="020B0604020202020204" pitchFamily="34" charset="0"/>
              <a:buChar char="•"/>
            </a:pPr>
            <a:r>
              <a:rPr lang="en-US" sz="1600" b="1" i="1" dirty="0">
                <a:solidFill>
                  <a:srgbClr val="0070C0"/>
                </a:solidFill>
                <a:latin typeface="Consolas" panose="020B0609020204030204" pitchFamily="49" charset="0"/>
                <a:cs typeface="Consolas" panose="020B0609020204030204" pitchFamily="49" charset="0"/>
              </a:rPr>
              <a:t>VIDIOC_QUERYMENU: Invalid argument </a:t>
            </a:r>
          </a:p>
          <a:p>
            <a:pPr marL="571500" lvl="2" indent="-342900">
              <a:buFont typeface="Arial" panose="020B0604020202020204" pitchFamily="34" charset="0"/>
              <a:buChar char="•"/>
            </a:pPr>
            <a:r>
              <a:rPr lang="en-US" sz="1600" b="1" i="1" dirty="0">
                <a:solidFill>
                  <a:srgbClr val="0070C0"/>
                </a:solidFill>
                <a:latin typeface="Consolas" panose="020B0609020204030204" pitchFamily="49" charset="0"/>
                <a:cs typeface="Consolas" panose="020B0609020204030204" pitchFamily="49" charset="0"/>
              </a:rPr>
              <a:t>VIDIOC_QUERYMENU: Invalid argument </a:t>
            </a:r>
          </a:p>
          <a:p>
            <a:pPr marL="571500" lvl="2" indent="-342900">
              <a:buFont typeface="Arial" panose="020B0604020202020204" pitchFamily="34" charset="0"/>
              <a:buChar char="•"/>
            </a:pPr>
            <a:r>
              <a:rPr lang="en-US" sz="1600" b="1" i="1" dirty="0">
                <a:solidFill>
                  <a:srgbClr val="0070C0"/>
                </a:solidFill>
                <a:latin typeface="Consolas" panose="020B0609020204030204" pitchFamily="49" charset="0"/>
                <a:cs typeface="Consolas" panose="020B0609020204030204" pitchFamily="49" charset="0"/>
              </a:rPr>
              <a:t>VIDIOC_QUERYMENU: Invalid argument </a:t>
            </a:r>
          </a:p>
          <a:p>
            <a:pPr marL="571500" lvl="2" indent="-342900">
              <a:buFont typeface="Arial" panose="020B0604020202020204" pitchFamily="34" charset="0"/>
              <a:buChar char="•"/>
            </a:pPr>
            <a:r>
              <a:rPr lang="en-US" sz="1600" b="1" i="1" dirty="0">
                <a:solidFill>
                  <a:srgbClr val="0070C0"/>
                </a:solidFill>
                <a:latin typeface="Consolas" panose="020B0609020204030204" pitchFamily="49" charset="0"/>
                <a:cs typeface="Consolas" panose="020B0609020204030204" pitchFamily="49" charset="0"/>
              </a:rPr>
              <a:t>VIDIOC_QUERYMENU: Invalid argument </a:t>
            </a:r>
          </a:p>
          <a:p>
            <a:pPr marL="571500" lvl="2" indent="-342900">
              <a:buFont typeface="Arial" panose="020B0604020202020204" pitchFamily="34" charset="0"/>
              <a:buChar char="•"/>
            </a:pPr>
            <a:r>
              <a:rPr lang="en-US" sz="1600" b="1" i="1" dirty="0">
                <a:solidFill>
                  <a:srgbClr val="0070C0"/>
                </a:solidFill>
                <a:latin typeface="Consolas" panose="020B0609020204030204" pitchFamily="49" charset="0"/>
                <a:cs typeface="Consolas" panose="020B0609020204030204" pitchFamily="49" charset="0"/>
              </a:rPr>
              <a:t>VIDIOC_QUERYMENU: Invalid argument </a:t>
            </a:r>
          </a:p>
          <a:p>
            <a:pPr marL="571500" lvl="2" indent="-342900">
              <a:buFont typeface="Arial" panose="020B0604020202020204" pitchFamily="34" charset="0"/>
              <a:buChar char="•"/>
            </a:pPr>
            <a:r>
              <a:rPr lang="en-US" sz="1600" b="1" i="1" dirty="0">
                <a:solidFill>
                  <a:srgbClr val="0070C0"/>
                </a:solidFill>
                <a:latin typeface="Consolas" panose="020B0609020204030204" pitchFamily="49" charset="0"/>
                <a:cs typeface="Consolas" panose="020B0609020204030204" pitchFamily="49" charset="0"/>
              </a:rPr>
              <a:t>VIDIOC_QUERYMENU: Invalid argument </a:t>
            </a:r>
          </a:p>
          <a:p>
            <a:pPr marL="571500" lvl="2" indent="-342900">
              <a:buFont typeface="Arial" panose="020B0604020202020204" pitchFamily="34" charset="0"/>
              <a:buChar char="•"/>
            </a:pPr>
            <a:r>
              <a:rPr lang="en-US" sz="1600" b="1" i="1" dirty="0">
                <a:solidFill>
                  <a:srgbClr val="0070C0"/>
                </a:solidFill>
                <a:latin typeface="Consolas" panose="020B0609020204030204" pitchFamily="49" charset="0"/>
                <a:cs typeface="Consolas" panose="020B0609020204030204" pitchFamily="49" charset="0"/>
              </a:rPr>
              <a:t>VIDIOC_QUERYMENU: Invalid argument</a:t>
            </a:r>
          </a:p>
          <a:p>
            <a:pPr marL="571500" lvl="2" indent="-342900">
              <a:buFont typeface="Arial" panose="020B0604020202020204" pitchFamily="34" charset="0"/>
              <a:buChar char="•"/>
            </a:pPr>
            <a:r>
              <a:rPr lang="en-US" sz="1600" b="1" i="1" dirty="0">
                <a:solidFill>
                  <a:srgbClr val="0070C0"/>
                </a:solidFill>
                <a:latin typeface="Consolas" panose="020B0609020204030204" pitchFamily="49" charset="0"/>
                <a:cs typeface="Consolas" panose="020B0609020204030204" pitchFamily="49" charset="0"/>
              </a:rPr>
              <a:t>SimpleCV:2&gt; </a:t>
            </a:r>
            <a:r>
              <a:rPr lang="en-US" sz="2000" b="1" i="1" dirty="0" err="1">
                <a:solidFill>
                  <a:srgbClr val="0070C0"/>
                </a:solidFill>
                <a:latin typeface="Consolas" panose="020B0609020204030204" pitchFamily="49" charset="0"/>
                <a:cs typeface="Consolas" panose="020B0609020204030204" pitchFamily="49" charset="0"/>
              </a:rPr>
              <a:t>i</a:t>
            </a:r>
            <a:r>
              <a:rPr lang="en-US" sz="2000" b="1" i="1" dirty="0">
                <a:solidFill>
                  <a:srgbClr val="0070C0"/>
                </a:solidFill>
                <a:latin typeface="Consolas" panose="020B0609020204030204" pitchFamily="49" charset="0"/>
                <a:cs typeface="Consolas" panose="020B0609020204030204" pitchFamily="49" charset="0"/>
              </a:rPr>
              <a:t> = </a:t>
            </a:r>
            <a:r>
              <a:rPr lang="en-US" sz="2000" b="1" i="1" dirty="0" err="1">
                <a:solidFill>
                  <a:srgbClr val="0070C0"/>
                </a:solidFill>
                <a:latin typeface="Consolas" panose="020B0609020204030204" pitchFamily="49" charset="0"/>
                <a:cs typeface="Consolas" panose="020B0609020204030204" pitchFamily="49" charset="0"/>
              </a:rPr>
              <a:t>c.getImage</a:t>
            </a:r>
            <a:r>
              <a:rPr lang="en-US" sz="2000" b="1" i="1" dirty="0">
                <a:solidFill>
                  <a:srgbClr val="0070C0"/>
                </a:solidFill>
                <a:latin typeface="Consolas" panose="020B0609020204030204" pitchFamily="49" charset="0"/>
                <a:cs typeface="Consolas" panose="020B0609020204030204" pitchFamily="49" charset="0"/>
              </a:rPr>
              <a:t>()</a:t>
            </a:r>
          </a:p>
          <a:p>
            <a:pPr marL="571500" lvl="2" indent="-342900">
              <a:buFont typeface="Arial" panose="020B0604020202020204" pitchFamily="34" charset="0"/>
              <a:buChar char="•"/>
            </a:pPr>
            <a:r>
              <a:rPr lang="en-US" sz="1600" b="1" i="1" dirty="0">
                <a:solidFill>
                  <a:srgbClr val="0070C0"/>
                </a:solidFill>
                <a:latin typeface="Consolas" panose="020B0609020204030204" pitchFamily="49" charset="0"/>
                <a:cs typeface="Consolas" panose="020B0609020204030204" pitchFamily="49" charset="0"/>
              </a:rPr>
              <a:t>SimpleCV:3&gt; </a:t>
            </a:r>
            <a:r>
              <a:rPr lang="en-US" sz="2400" b="1" i="1" dirty="0" err="1">
                <a:solidFill>
                  <a:srgbClr val="0070C0"/>
                </a:solidFill>
                <a:latin typeface="Consolas" panose="020B0609020204030204" pitchFamily="49" charset="0"/>
                <a:cs typeface="Consolas" panose="020B0609020204030204" pitchFamily="49" charset="0"/>
              </a:rPr>
              <a:t>i</a:t>
            </a:r>
            <a:r>
              <a:rPr lang="en-US" sz="1600" b="1" i="1" dirty="0">
                <a:solidFill>
                  <a:srgbClr val="0070C0"/>
                </a:solidFill>
                <a:latin typeface="Consolas" panose="020B0609020204030204" pitchFamily="49" charset="0"/>
                <a:cs typeface="Consolas" panose="020B0609020204030204" pitchFamily="49" charset="0"/>
              </a:rPr>
              <a:t> </a:t>
            </a:r>
          </a:p>
          <a:p>
            <a:pPr marL="571500" lvl="2" indent="-342900">
              <a:buFont typeface="Arial" panose="020B0604020202020204" pitchFamily="34" charset="0"/>
              <a:buChar char="•"/>
            </a:pPr>
            <a:r>
              <a:rPr lang="en-US" sz="1600" b="1" i="1" dirty="0">
                <a:solidFill>
                  <a:srgbClr val="0070C0"/>
                </a:solidFill>
                <a:latin typeface="Consolas" panose="020B0609020204030204" pitchFamily="49" charset="0"/>
                <a:cs typeface="Consolas" panose="020B0609020204030204" pitchFamily="49" charset="0"/>
              </a:rPr>
              <a:t>SimpleCV:3: &lt;</a:t>
            </a:r>
            <a:r>
              <a:rPr lang="en-US" sz="1600" b="1" i="1" dirty="0" err="1">
                <a:solidFill>
                  <a:srgbClr val="0070C0"/>
                </a:solidFill>
                <a:latin typeface="Consolas" panose="020B0609020204030204" pitchFamily="49" charset="0"/>
                <a:cs typeface="Consolas" panose="020B0609020204030204" pitchFamily="49" charset="0"/>
              </a:rPr>
              <a:t>SimpleCV.Image</a:t>
            </a:r>
            <a:r>
              <a:rPr lang="en-US" sz="1600" b="1" i="1" dirty="0">
                <a:solidFill>
                  <a:srgbClr val="0070C0"/>
                </a:solidFill>
                <a:latin typeface="Consolas" panose="020B0609020204030204" pitchFamily="49" charset="0"/>
                <a:cs typeface="Consolas" panose="020B0609020204030204" pitchFamily="49" charset="0"/>
              </a:rPr>
              <a:t> Object size:(640, 480), filename: (None), at memory location: (0x2381af8)&gt; </a:t>
            </a:r>
          </a:p>
          <a:p>
            <a:pPr marL="571500" lvl="2" indent="-342900">
              <a:buFont typeface="Arial" panose="020B0604020202020204" pitchFamily="34" charset="0"/>
              <a:buChar char="•"/>
            </a:pPr>
            <a:r>
              <a:rPr lang="en-US" sz="1600" b="1" i="1" dirty="0">
                <a:solidFill>
                  <a:srgbClr val="0070C0"/>
                </a:solidFill>
                <a:latin typeface="Consolas" panose="020B0609020204030204" pitchFamily="49" charset="0"/>
                <a:cs typeface="Consolas" panose="020B0609020204030204" pitchFamily="49" charset="0"/>
              </a:rPr>
              <a:t>SimpleCV:4&gt; </a:t>
            </a:r>
            <a:r>
              <a:rPr lang="en-US" sz="2000" b="1" i="1" dirty="0" err="1">
                <a:solidFill>
                  <a:srgbClr val="0070C0"/>
                </a:solidFill>
                <a:latin typeface="Consolas" panose="020B0609020204030204" pitchFamily="49" charset="0"/>
                <a:cs typeface="Consolas" panose="020B0609020204030204" pitchFamily="49" charset="0"/>
              </a:rPr>
              <a:t>i.show</a:t>
            </a:r>
            <a:r>
              <a:rPr lang="en-US" sz="2000" b="1" i="1" dirty="0">
                <a:solidFill>
                  <a:srgbClr val="0070C0"/>
                </a:solidFill>
                <a:latin typeface="Consolas" panose="020B0609020204030204" pitchFamily="49" charset="0"/>
                <a:cs typeface="Consolas" panose="020B0609020204030204" pitchFamily="49" charset="0"/>
              </a:rPr>
              <a:t>() </a:t>
            </a:r>
          </a:p>
          <a:p>
            <a:pPr marL="571500" lvl="2" indent="-342900">
              <a:buFont typeface="Arial" panose="020B0604020202020204" pitchFamily="34" charset="0"/>
              <a:buChar char="•"/>
            </a:pPr>
            <a:endParaRPr lang="en-US" sz="2000" dirty="0"/>
          </a:p>
          <a:p>
            <a:pPr marL="571500" lvl="2" indent="-342900">
              <a:buFont typeface="Arial" panose="020B0604020202020204" pitchFamily="34" charset="0"/>
              <a:buChar char="•"/>
            </a:pPr>
            <a:r>
              <a:rPr lang="en-US" sz="2000" dirty="0"/>
              <a:t>Don’t worry about the Invalid argument messages. </a:t>
            </a:r>
          </a:p>
          <a:p>
            <a:pPr marL="571500" lvl="2" indent="-342900">
              <a:buFont typeface="Arial" panose="020B0604020202020204" pitchFamily="34" charset="0"/>
              <a:buChar char="•"/>
            </a:pPr>
            <a:r>
              <a:rPr lang="en-US" sz="2000" dirty="0"/>
              <a:t>When you issue the command </a:t>
            </a:r>
            <a:r>
              <a:rPr lang="en-US" sz="2000" b="1" i="1" dirty="0" err="1">
                <a:solidFill>
                  <a:srgbClr val="0070C0"/>
                </a:solidFill>
                <a:latin typeface="Consolas" panose="020B0609020204030204" pitchFamily="49" charset="0"/>
                <a:cs typeface="Consolas" panose="020B0609020204030204" pitchFamily="49" charset="0"/>
              </a:rPr>
              <a:t>i.show</a:t>
            </a:r>
            <a:r>
              <a:rPr lang="en-US" sz="2000" b="1" i="1" dirty="0">
                <a:solidFill>
                  <a:srgbClr val="0070C0"/>
                </a:solidFill>
                <a:latin typeface="Consolas" panose="020B0609020204030204" pitchFamily="49" charset="0"/>
                <a:cs typeface="Consolas" panose="020B0609020204030204" pitchFamily="49" charset="0"/>
              </a:rPr>
              <a:t>(), </a:t>
            </a:r>
            <a:r>
              <a:rPr lang="en-US" sz="2000" dirty="0"/>
              <a:t>a second window opens showing the image just captured from the camera.</a:t>
            </a:r>
          </a:p>
        </p:txBody>
      </p:sp>
    </p:spTree>
    <p:extLst>
      <p:ext uri="{BB962C8B-B14F-4D97-AF65-F5344CB8AC3E}">
        <p14:creationId xmlns:p14="http://schemas.microsoft.com/office/powerpoint/2010/main" val="14929533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a:t>Using a Raspberry Pi Camera Module for Computer Vision </a:t>
            </a:r>
          </a:p>
        </p:txBody>
      </p:sp>
      <p:sp>
        <p:nvSpPr>
          <p:cNvPr id="5" name="AutoShape 2" descr="http://raspberry.piaustralia.com.au/product-images/piwithbox.jpg"/>
          <p:cNvSpPr>
            <a:spLocks noChangeAspect="1" noChangeArrowheads="1"/>
          </p:cNvSpPr>
          <p:nvPr/>
        </p:nvSpPr>
        <p:spPr bwMode="auto">
          <a:xfrm>
            <a:off x="63500" y="-136525"/>
            <a:ext cx="9772650" cy="6343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TextBox 5"/>
          <p:cNvSpPr txBox="1"/>
          <p:nvPr/>
        </p:nvSpPr>
        <p:spPr>
          <a:xfrm>
            <a:off x="278295" y="721217"/>
            <a:ext cx="11357113" cy="5324535"/>
          </a:xfrm>
          <a:prstGeom prst="rect">
            <a:avLst/>
          </a:prstGeom>
          <a:noFill/>
        </p:spPr>
        <p:txBody>
          <a:bodyPr wrap="square" rtlCol="0">
            <a:spAutoFit/>
          </a:bodyPr>
          <a:lstStyle/>
          <a:p>
            <a:pPr marL="571500" lvl="2" indent="-342900">
              <a:buFont typeface="Arial" panose="020B0604020202020204" pitchFamily="34" charset="0"/>
              <a:buChar char="•"/>
            </a:pPr>
            <a:r>
              <a:rPr lang="en-US" sz="2000" dirty="0"/>
              <a:t>You want to use a Raspberry Pi Camera Module that connects directly to your Raspberry Pi with Simple CV. </a:t>
            </a:r>
            <a:endParaRPr lang="fa-IR" sz="2000" dirty="0"/>
          </a:p>
          <a:p>
            <a:pPr marL="571500" lvl="2" indent="-342900">
              <a:buFont typeface="Arial" panose="020B0604020202020204" pitchFamily="34" charset="0"/>
              <a:buChar char="•"/>
            </a:pPr>
            <a:endParaRPr lang="fa-IR" sz="2000" dirty="0"/>
          </a:p>
          <a:p>
            <a:pPr marL="571500" lvl="2" indent="-342900">
              <a:buFont typeface="Arial" panose="020B0604020202020204" pitchFamily="34" charset="0"/>
              <a:buChar char="•"/>
            </a:pPr>
            <a:r>
              <a:rPr lang="en-US" sz="2000" dirty="0"/>
              <a:t>The Raspberry Pi Camera Module does not automatically show up as a camera device. The easiest way to make the module work with </a:t>
            </a:r>
            <a:r>
              <a:rPr lang="en-US" sz="2000" dirty="0" err="1"/>
              <a:t>SimpleCV</a:t>
            </a:r>
            <a:r>
              <a:rPr lang="en-US" sz="2000" dirty="0"/>
              <a:t> is to use the </a:t>
            </a:r>
            <a:r>
              <a:rPr lang="en-US" sz="2000" b="1" i="1" dirty="0" err="1">
                <a:solidFill>
                  <a:srgbClr val="0070C0"/>
                </a:solidFill>
                <a:latin typeface="Consolas" panose="020B0609020204030204" pitchFamily="49" charset="0"/>
                <a:cs typeface="Consolas" panose="020B0609020204030204" pitchFamily="49" charset="0"/>
              </a:rPr>
              <a:t>picamera</a:t>
            </a:r>
            <a:r>
              <a:rPr lang="en-US" sz="2000" dirty="0"/>
              <a:t> Python module to capture an image with the camera. </a:t>
            </a:r>
            <a:endParaRPr lang="fa-IR" sz="2000" dirty="0"/>
          </a:p>
          <a:p>
            <a:pPr marL="571500" lvl="2" indent="-342900">
              <a:buFont typeface="Arial" panose="020B0604020202020204" pitchFamily="34" charset="0"/>
              <a:buChar char="•"/>
            </a:pPr>
            <a:endParaRPr lang="en-US" sz="2000" dirty="0"/>
          </a:p>
          <a:p>
            <a:pPr marL="571500" lvl="2" indent="-342900">
              <a:buFont typeface="Arial" panose="020B0604020202020204" pitchFamily="34" charset="0"/>
              <a:buChar char="•"/>
            </a:pPr>
            <a:r>
              <a:rPr lang="en-US" sz="2000" dirty="0"/>
              <a:t>The following code fragment will use </a:t>
            </a:r>
            <a:r>
              <a:rPr lang="en-US" sz="2000" b="1" i="1" dirty="0" err="1">
                <a:solidFill>
                  <a:srgbClr val="0070C0"/>
                </a:solidFill>
                <a:latin typeface="Consolas" panose="020B0609020204030204" pitchFamily="49" charset="0"/>
                <a:cs typeface="Consolas" panose="020B0609020204030204" pitchFamily="49" charset="0"/>
              </a:rPr>
              <a:t>picamera</a:t>
            </a:r>
            <a:r>
              <a:rPr lang="en-US" sz="2000" dirty="0"/>
              <a:t> to capture an image, save it to a temporary file, and then load it as an Image suitable for use with </a:t>
            </a:r>
            <a:r>
              <a:rPr lang="en-US" sz="2000" dirty="0" err="1"/>
              <a:t>SimpleCV</a:t>
            </a:r>
            <a:endParaRPr lang="fa-IR" sz="2000" b="1" i="1" dirty="0">
              <a:solidFill>
                <a:srgbClr val="0070C0"/>
              </a:solidFill>
              <a:latin typeface="Consolas" panose="020B0609020204030204" pitchFamily="49" charset="0"/>
            </a:endParaRPr>
          </a:p>
          <a:p>
            <a:pPr marL="571500" lvl="2" indent="-342900">
              <a:buFont typeface="Arial" panose="020B0604020202020204" pitchFamily="34" charset="0"/>
              <a:buChar char="•"/>
            </a:pPr>
            <a:endParaRPr lang="fa-IR" sz="2000" b="1" i="1" dirty="0">
              <a:solidFill>
                <a:srgbClr val="0070C0"/>
              </a:solidFill>
              <a:latin typeface="Consolas" panose="020B0609020204030204" pitchFamily="49" charset="0"/>
            </a:endParaRPr>
          </a:p>
          <a:p>
            <a:pPr marL="228600" lvl="2"/>
            <a:r>
              <a:rPr lang="en-US" sz="2000" b="1" i="1" dirty="0">
                <a:solidFill>
                  <a:srgbClr val="0070C0"/>
                </a:solidFill>
                <a:latin typeface="Consolas" panose="020B0609020204030204" pitchFamily="49" charset="0"/>
                <a:cs typeface="Consolas" panose="020B0609020204030204" pitchFamily="49" charset="0"/>
              </a:rPr>
              <a:t>import </a:t>
            </a:r>
            <a:r>
              <a:rPr lang="en-US" sz="2000" b="1" i="1" dirty="0" err="1">
                <a:solidFill>
                  <a:srgbClr val="0070C0"/>
                </a:solidFill>
                <a:latin typeface="Consolas" panose="020B0609020204030204" pitchFamily="49" charset="0"/>
                <a:cs typeface="Consolas" panose="020B0609020204030204" pitchFamily="49" charset="0"/>
              </a:rPr>
              <a:t>picamera</a:t>
            </a:r>
            <a:r>
              <a:rPr lang="en-US" sz="2000" b="1" i="1" dirty="0">
                <a:solidFill>
                  <a:srgbClr val="0070C0"/>
                </a:solidFill>
                <a:latin typeface="Consolas" panose="020B0609020204030204" pitchFamily="49" charset="0"/>
                <a:cs typeface="Consolas" panose="020B0609020204030204" pitchFamily="49" charset="0"/>
              </a:rPr>
              <a:t> </a:t>
            </a:r>
          </a:p>
          <a:p>
            <a:pPr marL="228600" lvl="2"/>
            <a:r>
              <a:rPr lang="en-US" sz="2000" b="1" i="1" dirty="0">
                <a:solidFill>
                  <a:srgbClr val="0070C0"/>
                </a:solidFill>
                <a:latin typeface="Consolas" panose="020B0609020204030204" pitchFamily="49" charset="0"/>
                <a:cs typeface="Consolas" panose="020B0609020204030204" pitchFamily="49" charset="0"/>
              </a:rPr>
              <a:t>from </a:t>
            </a:r>
            <a:r>
              <a:rPr lang="en-US" sz="2000" b="1" i="1" dirty="0" err="1">
                <a:solidFill>
                  <a:srgbClr val="0070C0"/>
                </a:solidFill>
                <a:latin typeface="Consolas" panose="020B0609020204030204" pitchFamily="49" charset="0"/>
                <a:cs typeface="Consolas" panose="020B0609020204030204" pitchFamily="49" charset="0"/>
              </a:rPr>
              <a:t>SimpleCV</a:t>
            </a:r>
            <a:r>
              <a:rPr lang="en-US" sz="2000" b="1" i="1" dirty="0">
                <a:solidFill>
                  <a:srgbClr val="0070C0"/>
                </a:solidFill>
                <a:latin typeface="Consolas" panose="020B0609020204030204" pitchFamily="49" charset="0"/>
                <a:cs typeface="Consolas" panose="020B0609020204030204" pitchFamily="49" charset="0"/>
              </a:rPr>
              <a:t> import *</a:t>
            </a:r>
          </a:p>
          <a:p>
            <a:pPr marL="228600" lvl="2"/>
            <a:endParaRPr lang="en-US" sz="2000" b="1" i="1" dirty="0">
              <a:solidFill>
                <a:srgbClr val="0070C0"/>
              </a:solidFill>
              <a:latin typeface="Consolas" panose="020B0609020204030204" pitchFamily="49" charset="0"/>
              <a:cs typeface="Consolas" panose="020B0609020204030204" pitchFamily="49" charset="0"/>
            </a:endParaRPr>
          </a:p>
          <a:p>
            <a:pPr marL="228600" lvl="2"/>
            <a:r>
              <a:rPr lang="en-US" sz="2000" b="1" i="1" dirty="0" err="1">
                <a:solidFill>
                  <a:srgbClr val="0070C0"/>
                </a:solidFill>
                <a:latin typeface="Consolas" panose="020B0609020204030204" pitchFamily="49" charset="0"/>
                <a:cs typeface="Consolas" panose="020B0609020204030204" pitchFamily="49" charset="0"/>
              </a:rPr>
              <a:t>def</a:t>
            </a:r>
            <a:r>
              <a:rPr lang="en-US" sz="2000" b="1" i="1" dirty="0">
                <a:solidFill>
                  <a:srgbClr val="0070C0"/>
                </a:solidFill>
                <a:latin typeface="Consolas" panose="020B0609020204030204" pitchFamily="49" charset="0"/>
                <a:cs typeface="Consolas" panose="020B0609020204030204" pitchFamily="49" charset="0"/>
              </a:rPr>
              <a:t> </a:t>
            </a:r>
            <a:r>
              <a:rPr lang="en-US" sz="2000" b="1" i="1" dirty="0" err="1">
                <a:solidFill>
                  <a:srgbClr val="0070C0"/>
                </a:solidFill>
                <a:latin typeface="Consolas" panose="020B0609020204030204" pitchFamily="49" charset="0"/>
                <a:cs typeface="Consolas" panose="020B0609020204030204" pitchFamily="49" charset="0"/>
              </a:rPr>
              <a:t>get_camera_image</a:t>
            </a:r>
            <a:r>
              <a:rPr lang="en-US" sz="2000" b="1" i="1" dirty="0">
                <a:solidFill>
                  <a:srgbClr val="0070C0"/>
                </a:solidFill>
                <a:latin typeface="Consolas" panose="020B0609020204030204" pitchFamily="49" charset="0"/>
                <a:cs typeface="Consolas" panose="020B0609020204030204" pitchFamily="49" charset="0"/>
              </a:rPr>
              <a:t>():    </a:t>
            </a:r>
          </a:p>
          <a:p>
            <a:pPr marL="685800" lvl="3"/>
            <a:r>
              <a:rPr lang="en-US" sz="2000" b="1" i="1" dirty="0">
                <a:solidFill>
                  <a:srgbClr val="0070C0"/>
                </a:solidFill>
                <a:latin typeface="Consolas" panose="020B0609020204030204" pitchFamily="49" charset="0"/>
                <a:cs typeface="Consolas" panose="020B0609020204030204" pitchFamily="49" charset="0"/>
              </a:rPr>
              <a:t>with </a:t>
            </a:r>
            <a:r>
              <a:rPr lang="en-US" sz="2000" b="1" i="1" dirty="0" err="1">
                <a:solidFill>
                  <a:srgbClr val="0070C0"/>
                </a:solidFill>
                <a:latin typeface="Consolas" panose="020B0609020204030204" pitchFamily="49" charset="0"/>
                <a:cs typeface="Consolas" panose="020B0609020204030204" pitchFamily="49" charset="0"/>
              </a:rPr>
              <a:t>picamera.PiCamera</a:t>
            </a:r>
            <a:r>
              <a:rPr lang="en-US" sz="2000" b="1" i="1" dirty="0">
                <a:solidFill>
                  <a:srgbClr val="0070C0"/>
                </a:solidFill>
                <a:latin typeface="Consolas" panose="020B0609020204030204" pitchFamily="49" charset="0"/>
                <a:cs typeface="Consolas" panose="020B0609020204030204" pitchFamily="49" charset="0"/>
              </a:rPr>
              <a:t>() as camera:        </a:t>
            </a:r>
          </a:p>
          <a:p>
            <a:pPr marL="1143000" lvl="4"/>
            <a:r>
              <a:rPr lang="en-US" sz="2000" b="1" i="1" dirty="0" err="1">
                <a:solidFill>
                  <a:srgbClr val="0070C0"/>
                </a:solidFill>
                <a:latin typeface="Consolas" panose="020B0609020204030204" pitchFamily="49" charset="0"/>
                <a:cs typeface="Consolas" panose="020B0609020204030204" pitchFamily="49" charset="0"/>
              </a:rPr>
              <a:t>camera.capture</a:t>
            </a:r>
            <a:r>
              <a:rPr lang="en-US" sz="2000" b="1" i="1" dirty="0">
                <a:solidFill>
                  <a:srgbClr val="0070C0"/>
                </a:solidFill>
                <a:latin typeface="Consolas" panose="020B0609020204030204" pitchFamily="49" charset="0"/>
                <a:cs typeface="Consolas" panose="020B0609020204030204" pitchFamily="49" charset="0"/>
              </a:rPr>
              <a:t>('tmp.jpg')   </a:t>
            </a:r>
          </a:p>
          <a:p>
            <a:pPr marL="685800" lvl="3"/>
            <a:r>
              <a:rPr lang="en-US" sz="2000" b="1" i="1" dirty="0">
                <a:solidFill>
                  <a:srgbClr val="0070C0"/>
                </a:solidFill>
                <a:latin typeface="Consolas" panose="020B0609020204030204" pitchFamily="49" charset="0"/>
                <a:cs typeface="Consolas" panose="020B0609020204030204" pitchFamily="49" charset="0"/>
              </a:rPr>
              <a:t>return Image('tmp.jpg') </a:t>
            </a:r>
          </a:p>
        </p:txBody>
      </p:sp>
    </p:spTree>
    <p:extLst>
      <p:ext uri="{BB962C8B-B14F-4D97-AF65-F5344CB8AC3E}">
        <p14:creationId xmlns:p14="http://schemas.microsoft.com/office/powerpoint/2010/main" val="20820230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a:t>Using a Raspberry Pi Camera Module for Computer Vision </a:t>
            </a:r>
          </a:p>
        </p:txBody>
      </p:sp>
      <p:sp>
        <p:nvSpPr>
          <p:cNvPr id="5" name="AutoShape 2" descr="http://raspberry.piaustralia.com.au/product-images/piwithbox.jpg"/>
          <p:cNvSpPr>
            <a:spLocks noChangeAspect="1" noChangeArrowheads="1"/>
          </p:cNvSpPr>
          <p:nvPr/>
        </p:nvSpPr>
        <p:spPr bwMode="auto">
          <a:xfrm>
            <a:off x="63500" y="-136525"/>
            <a:ext cx="9772650" cy="6343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TextBox 5"/>
          <p:cNvSpPr txBox="1"/>
          <p:nvPr/>
        </p:nvSpPr>
        <p:spPr>
          <a:xfrm>
            <a:off x="278295" y="721217"/>
            <a:ext cx="11357113" cy="5324535"/>
          </a:xfrm>
          <a:prstGeom prst="rect">
            <a:avLst/>
          </a:prstGeom>
          <a:noFill/>
        </p:spPr>
        <p:txBody>
          <a:bodyPr wrap="square" rtlCol="0">
            <a:spAutoFit/>
          </a:bodyPr>
          <a:lstStyle/>
          <a:p>
            <a:pPr marL="571500" lvl="2" indent="-342900">
              <a:buFont typeface="Arial" panose="020B0604020202020204" pitchFamily="34" charset="0"/>
              <a:buChar char="•"/>
            </a:pPr>
            <a:r>
              <a:rPr lang="en-US" sz="2000" dirty="0"/>
              <a:t>The </a:t>
            </a:r>
            <a:r>
              <a:rPr lang="en-US" sz="2000" b="1" i="1" dirty="0" err="1">
                <a:solidFill>
                  <a:srgbClr val="0070C0"/>
                </a:solidFill>
                <a:latin typeface="Consolas" panose="020B0609020204030204" pitchFamily="49" charset="0"/>
                <a:cs typeface="Consolas" panose="020B0609020204030204" pitchFamily="49" charset="0"/>
              </a:rPr>
              <a:t>picamera</a:t>
            </a:r>
            <a:r>
              <a:rPr lang="en-US" sz="2000" dirty="0"/>
              <a:t> module allows you to set various features of the camera. Most usefully, you can control the resolution, automatic exposure, and white-balance adjustments, which can make it easier to get consistent results with CV. </a:t>
            </a:r>
          </a:p>
          <a:p>
            <a:pPr marL="571500" lvl="2" indent="-342900">
              <a:buFont typeface="Arial" panose="020B0604020202020204" pitchFamily="34" charset="0"/>
              <a:buChar char="•"/>
            </a:pPr>
            <a:endParaRPr lang="en-US" sz="2000" dirty="0"/>
          </a:p>
          <a:p>
            <a:pPr marL="571500" lvl="2" indent="-342900">
              <a:buFont typeface="Arial" panose="020B0604020202020204" pitchFamily="34" charset="0"/>
              <a:buChar char="•"/>
            </a:pPr>
            <a:r>
              <a:rPr lang="en-US" sz="2000" dirty="0"/>
              <a:t>The native resolution of the camera is 2592×1944, which will make for pretty slow image processing, so you may want to set the resolution to something closer to 1024×768 and turn off auto-white balance. The </a:t>
            </a:r>
            <a:r>
              <a:rPr lang="en-US" sz="2000" b="1" i="1" dirty="0" err="1">
                <a:solidFill>
                  <a:srgbClr val="0070C0"/>
                </a:solidFill>
                <a:latin typeface="Consolas" panose="020B0609020204030204" pitchFamily="49" charset="0"/>
                <a:cs typeface="Consolas" panose="020B0609020204030204" pitchFamily="49" charset="0"/>
              </a:rPr>
              <a:t>get_camera_image</a:t>
            </a:r>
            <a:r>
              <a:rPr lang="en-US" sz="2000" dirty="0"/>
              <a:t> function can be modified to include these settings, as shown here:</a:t>
            </a:r>
          </a:p>
          <a:p>
            <a:pPr marL="571500" lvl="2" indent="-342900">
              <a:buFont typeface="Arial" panose="020B0604020202020204" pitchFamily="34" charset="0"/>
              <a:buChar char="•"/>
            </a:pPr>
            <a:endParaRPr lang="fa-IR" sz="2000" b="1" i="1" dirty="0">
              <a:solidFill>
                <a:srgbClr val="0070C0"/>
              </a:solidFill>
              <a:latin typeface="Consolas" panose="020B0609020204030204" pitchFamily="49" charset="0"/>
            </a:endParaRPr>
          </a:p>
          <a:p>
            <a:pPr marL="228600" lvl="2"/>
            <a:r>
              <a:rPr lang="en-US" sz="2000" b="1" i="1" dirty="0">
                <a:solidFill>
                  <a:srgbClr val="0070C0"/>
                </a:solidFill>
                <a:latin typeface="Consolas" panose="020B0609020204030204" pitchFamily="49" charset="0"/>
                <a:cs typeface="Consolas" panose="020B0609020204030204" pitchFamily="49" charset="0"/>
              </a:rPr>
              <a:t>import </a:t>
            </a:r>
            <a:r>
              <a:rPr lang="en-US" sz="2000" b="1" i="1" dirty="0" err="1">
                <a:solidFill>
                  <a:srgbClr val="0070C0"/>
                </a:solidFill>
                <a:latin typeface="Consolas" panose="020B0609020204030204" pitchFamily="49" charset="0"/>
                <a:cs typeface="Consolas" panose="020B0609020204030204" pitchFamily="49" charset="0"/>
              </a:rPr>
              <a:t>picamera</a:t>
            </a:r>
            <a:r>
              <a:rPr lang="en-US" sz="2000" b="1" i="1" dirty="0">
                <a:solidFill>
                  <a:srgbClr val="0070C0"/>
                </a:solidFill>
                <a:latin typeface="Consolas" panose="020B0609020204030204" pitchFamily="49" charset="0"/>
                <a:cs typeface="Consolas" panose="020B0609020204030204" pitchFamily="49" charset="0"/>
              </a:rPr>
              <a:t> </a:t>
            </a:r>
          </a:p>
          <a:p>
            <a:pPr marL="228600" lvl="2"/>
            <a:r>
              <a:rPr lang="en-US" sz="2000" b="1" i="1" dirty="0">
                <a:solidFill>
                  <a:srgbClr val="0070C0"/>
                </a:solidFill>
                <a:latin typeface="Consolas" panose="020B0609020204030204" pitchFamily="49" charset="0"/>
                <a:cs typeface="Consolas" panose="020B0609020204030204" pitchFamily="49" charset="0"/>
              </a:rPr>
              <a:t>from </a:t>
            </a:r>
            <a:r>
              <a:rPr lang="en-US" sz="2000" b="1" i="1" dirty="0" err="1">
                <a:solidFill>
                  <a:srgbClr val="0070C0"/>
                </a:solidFill>
                <a:latin typeface="Consolas" panose="020B0609020204030204" pitchFamily="49" charset="0"/>
                <a:cs typeface="Consolas" panose="020B0609020204030204" pitchFamily="49" charset="0"/>
              </a:rPr>
              <a:t>SimpleCV</a:t>
            </a:r>
            <a:r>
              <a:rPr lang="en-US" sz="2000" b="1" i="1" dirty="0">
                <a:solidFill>
                  <a:srgbClr val="0070C0"/>
                </a:solidFill>
                <a:latin typeface="Consolas" panose="020B0609020204030204" pitchFamily="49" charset="0"/>
                <a:cs typeface="Consolas" panose="020B0609020204030204" pitchFamily="49" charset="0"/>
              </a:rPr>
              <a:t> import *</a:t>
            </a:r>
          </a:p>
          <a:p>
            <a:pPr marL="228600" lvl="2"/>
            <a:endParaRPr lang="en-US" sz="2000" b="1" i="1" dirty="0">
              <a:solidFill>
                <a:srgbClr val="0070C0"/>
              </a:solidFill>
              <a:latin typeface="Consolas" panose="020B0609020204030204" pitchFamily="49" charset="0"/>
              <a:cs typeface="Consolas" panose="020B0609020204030204" pitchFamily="49" charset="0"/>
            </a:endParaRPr>
          </a:p>
          <a:p>
            <a:pPr marL="228600" lvl="2"/>
            <a:r>
              <a:rPr lang="en-US" sz="2000" b="1" i="1" dirty="0" err="1">
                <a:solidFill>
                  <a:srgbClr val="0070C0"/>
                </a:solidFill>
                <a:latin typeface="Consolas" panose="020B0609020204030204" pitchFamily="49" charset="0"/>
                <a:cs typeface="Consolas" panose="020B0609020204030204" pitchFamily="49" charset="0"/>
              </a:rPr>
              <a:t>def</a:t>
            </a:r>
            <a:r>
              <a:rPr lang="en-US" sz="2000" b="1" i="1" dirty="0">
                <a:solidFill>
                  <a:srgbClr val="0070C0"/>
                </a:solidFill>
                <a:latin typeface="Consolas" panose="020B0609020204030204" pitchFamily="49" charset="0"/>
                <a:cs typeface="Consolas" panose="020B0609020204030204" pitchFamily="49" charset="0"/>
              </a:rPr>
              <a:t> </a:t>
            </a:r>
            <a:r>
              <a:rPr lang="en-US" sz="2000" b="1" i="1" dirty="0" err="1">
                <a:solidFill>
                  <a:srgbClr val="0070C0"/>
                </a:solidFill>
                <a:latin typeface="Consolas" panose="020B0609020204030204" pitchFamily="49" charset="0"/>
                <a:cs typeface="Consolas" panose="020B0609020204030204" pitchFamily="49" charset="0"/>
              </a:rPr>
              <a:t>get_camera_image</a:t>
            </a:r>
            <a:r>
              <a:rPr lang="en-US" sz="2000" b="1" i="1" dirty="0">
                <a:solidFill>
                  <a:srgbClr val="0070C0"/>
                </a:solidFill>
                <a:latin typeface="Consolas" panose="020B0609020204030204" pitchFamily="49" charset="0"/>
                <a:cs typeface="Consolas" panose="020B0609020204030204" pitchFamily="49" charset="0"/>
              </a:rPr>
              <a:t>():    </a:t>
            </a:r>
          </a:p>
          <a:p>
            <a:pPr marL="228600" lvl="2"/>
            <a:r>
              <a:rPr lang="en-US" sz="2000" b="1" i="1" dirty="0">
                <a:solidFill>
                  <a:srgbClr val="0070C0"/>
                </a:solidFill>
                <a:latin typeface="Consolas" panose="020B0609020204030204" pitchFamily="49" charset="0"/>
                <a:cs typeface="Consolas" panose="020B0609020204030204" pitchFamily="49" charset="0"/>
              </a:rPr>
              <a:t>	with </a:t>
            </a:r>
            <a:r>
              <a:rPr lang="en-US" sz="2000" b="1" i="1" dirty="0" err="1">
                <a:solidFill>
                  <a:srgbClr val="0070C0"/>
                </a:solidFill>
                <a:latin typeface="Consolas" panose="020B0609020204030204" pitchFamily="49" charset="0"/>
                <a:cs typeface="Consolas" panose="020B0609020204030204" pitchFamily="49" charset="0"/>
              </a:rPr>
              <a:t>picamera.PiCamera</a:t>
            </a:r>
            <a:r>
              <a:rPr lang="en-US" sz="2000" b="1" i="1" dirty="0">
                <a:solidFill>
                  <a:srgbClr val="0070C0"/>
                </a:solidFill>
                <a:latin typeface="Consolas" panose="020B0609020204030204" pitchFamily="49" charset="0"/>
                <a:cs typeface="Consolas" panose="020B0609020204030204" pitchFamily="49" charset="0"/>
              </a:rPr>
              <a:t>() as camera:        </a:t>
            </a:r>
          </a:p>
          <a:p>
            <a:pPr marL="228600" lvl="2"/>
            <a:r>
              <a:rPr lang="en-US" sz="2000" b="1" i="1" dirty="0">
                <a:solidFill>
                  <a:srgbClr val="0070C0"/>
                </a:solidFill>
                <a:latin typeface="Consolas" panose="020B0609020204030204" pitchFamily="49" charset="0"/>
                <a:cs typeface="Consolas" panose="020B0609020204030204" pitchFamily="49" charset="0"/>
              </a:rPr>
              <a:t>		</a:t>
            </a:r>
            <a:r>
              <a:rPr lang="en-US" sz="2000" b="1" i="1" dirty="0" err="1">
                <a:solidFill>
                  <a:srgbClr val="0070C0"/>
                </a:solidFill>
                <a:latin typeface="Consolas" panose="020B0609020204030204" pitchFamily="49" charset="0"/>
                <a:cs typeface="Consolas" panose="020B0609020204030204" pitchFamily="49" charset="0"/>
              </a:rPr>
              <a:t>camera.resolution</a:t>
            </a:r>
            <a:r>
              <a:rPr lang="en-US" sz="2000" b="1" i="1" dirty="0">
                <a:solidFill>
                  <a:srgbClr val="0070C0"/>
                </a:solidFill>
                <a:latin typeface="Consolas" panose="020B0609020204030204" pitchFamily="49" charset="0"/>
                <a:cs typeface="Consolas" panose="020B0609020204030204" pitchFamily="49" charset="0"/>
              </a:rPr>
              <a:t> = (1024, 768)        </a:t>
            </a:r>
          </a:p>
          <a:p>
            <a:pPr marL="228600" lvl="2"/>
            <a:r>
              <a:rPr lang="en-US" sz="2000" b="1" i="1" dirty="0">
                <a:solidFill>
                  <a:srgbClr val="0070C0"/>
                </a:solidFill>
                <a:latin typeface="Consolas" panose="020B0609020204030204" pitchFamily="49" charset="0"/>
                <a:cs typeface="Consolas" panose="020B0609020204030204" pitchFamily="49" charset="0"/>
              </a:rPr>
              <a:t>		</a:t>
            </a:r>
            <a:r>
              <a:rPr lang="en-US" sz="2000" b="1" i="1" dirty="0" err="1">
                <a:solidFill>
                  <a:srgbClr val="0070C0"/>
                </a:solidFill>
                <a:latin typeface="Consolas" panose="020B0609020204030204" pitchFamily="49" charset="0"/>
                <a:cs typeface="Consolas" panose="020B0609020204030204" pitchFamily="49" charset="0"/>
              </a:rPr>
              <a:t>camera.awb_mode</a:t>
            </a:r>
            <a:r>
              <a:rPr lang="en-US" sz="2000" b="1" i="1" dirty="0">
                <a:solidFill>
                  <a:srgbClr val="0070C0"/>
                </a:solidFill>
                <a:latin typeface="Consolas" panose="020B0609020204030204" pitchFamily="49" charset="0"/>
                <a:cs typeface="Consolas" panose="020B0609020204030204" pitchFamily="49" charset="0"/>
              </a:rPr>
              <a:t> = 'off'        </a:t>
            </a:r>
          </a:p>
          <a:p>
            <a:pPr marL="228600" lvl="2"/>
            <a:r>
              <a:rPr lang="en-US" sz="2000" b="1" i="1" dirty="0">
                <a:solidFill>
                  <a:srgbClr val="0070C0"/>
                </a:solidFill>
                <a:latin typeface="Consolas" panose="020B0609020204030204" pitchFamily="49" charset="0"/>
                <a:cs typeface="Consolas" panose="020B0609020204030204" pitchFamily="49" charset="0"/>
              </a:rPr>
              <a:t>		</a:t>
            </a:r>
            <a:r>
              <a:rPr lang="en-US" sz="2000" b="1" i="1" dirty="0" err="1">
                <a:solidFill>
                  <a:srgbClr val="0070C0"/>
                </a:solidFill>
                <a:latin typeface="Consolas" panose="020B0609020204030204" pitchFamily="49" charset="0"/>
                <a:cs typeface="Consolas" panose="020B0609020204030204" pitchFamily="49" charset="0"/>
              </a:rPr>
              <a:t>camera.capture</a:t>
            </a:r>
            <a:r>
              <a:rPr lang="en-US" sz="2000" b="1" i="1" dirty="0">
                <a:solidFill>
                  <a:srgbClr val="0070C0"/>
                </a:solidFill>
                <a:latin typeface="Consolas" panose="020B0609020204030204" pitchFamily="49" charset="0"/>
                <a:cs typeface="Consolas" panose="020B0609020204030204" pitchFamily="49" charset="0"/>
              </a:rPr>
              <a:t>('tmp.jpg')    </a:t>
            </a:r>
          </a:p>
          <a:p>
            <a:pPr marL="228600" lvl="2"/>
            <a:r>
              <a:rPr lang="en-US" sz="2000" b="1" i="1" dirty="0">
                <a:solidFill>
                  <a:srgbClr val="0070C0"/>
                </a:solidFill>
                <a:latin typeface="Consolas" panose="020B0609020204030204" pitchFamily="49" charset="0"/>
                <a:cs typeface="Consolas" panose="020B0609020204030204" pitchFamily="49" charset="0"/>
              </a:rPr>
              <a:t>	return Image('tmp.jpg')</a:t>
            </a:r>
          </a:p>
        </p:txBody>
      </p:sp>
    </p:spTree>
    <p:extLst>
      <p:ext uri="{BB962C8B-B14F-4D97-AF65-F5344CB8AC3E}">
        <p14:creationId xmlns:p14="http://schemas.microsoft.com/office/powerpoint/2010/main" val="28743448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a:t>Using a Memory Stream</a:t>
            </a:r>
          </a:p>
        </p:txBody>
      </p:sp>
      <p:sp>
        <p:nvSpPr>
          <p:cNvPr id="5" name="AutoShape 2" descr="http://raspberry.piaustralia.com.au/product-images/piwithbox.jpg"/>
          <p:cNvSpPr>
            <a:spLocks noChangeAspect="1" noChangeArrowheads="1"/>
          </p:cNvSpPr>
          <p:nvPr/>
        </p:nvSpPr>
        <p:spPr bwMode="auto">
          <a:xfrm>
            <a:off x="63500" y="-136525"/>
            <a:ext cx="9772650" cy="6343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TextBox 5"/>
          <p:cNvSpPr txBox="1"/>
          <p:nvPr/>
        </p:nvSpPr>
        <p:spPr>
          <a:xfrm>
            <a:off x="278295" y="789457"/>
            <a:ext cx="11357113" cy="5016758"/>
          </a:xfrm>
          <a:prstGeom prst="rect">
            <a:avLst/>
          </a:prstGeom>
          <a:noFill/>
        </p:spPr>
        <p:txBody>
          <a:bodyPr wrap="square" rtlCol="0">
            <a:spAutoFit/>
          </a:bodyPr>
          <a:lstStyle/>
          <a:p>
            <a:pPr marL="228600" lvl="2"/>
            <a:r>
              <a:rPr lang="en-US" sz="2000" b="1" i="1" dirty="0">
                <a:solidFill>
                  <a:srgbClr val="0070C0"/>
                </a:solidFill>
                <a:latin typeface="Consolas" panose="020B0609020204030204" pitchFamily="49" charset="0"/>
                <a:cs typeface="Consolas" panose="020B0609020204030204" pitchFamily="49" charset="0"/>
              </a:rPr>
              <a:t>import </a:t>
            </a:r>
            <a:r>
              <a:rPr lang="en-US" sz="2000" b="1" i="1" dirty="0" err="1">
                <a:solidFill>
                  <a:srgbClr val="0070C0"/>
                </a:solidFill>
                <a:latin typeface="Consolas" panose="020B0609020204030204" pitchFamily="49" charset="0"/>
                <a:cs typeface="Consolas" panose="020B0609020204030204" pitchFamily="49" charset="0"/>
              </a:rPr>
              <a:t>picamera</a:t>
            </a:r>
            <a:endParaRPr lang="en-US" sz="2000" b="1" i="1" dirty="0">
              <a:solidFill>
                <a:srgbClr val="0070C0"/>
              </a:solidFill>
              <a:latin typeface="Consolas" panose="020B0609020204030204" pitchFamily="49" charset="0"/>
              <a:cs typeface="Consolas" panose="020B0609020204030204" pitchFamily="49" charset="0"/>
            </a:endParaRPr>
          </a:p>
          <a:p>
            <a:pPr marL="228600" lvl="2"/>
            <a:r>
              <a:rPr lang="en-US" sz="2000" b="1" i="1" dirty="0">
                <a:solidFill>
                  <a:srgbClr val="0070C0"/>
                </a:solidFill>
                <a:latin typeface="Consolas" panose="020B0609020204030204" pitchFamily="49" charset="0"/>
                <a:cs typeface="Consolas" panose="020B0609020204030204" pitchFamily="49" charset="0"/>
              </a:rPr>
              <a:t>import </a:t>
            </a:r>
            <a:r>
              <a:rPr lang="en-US" sz="2000" b="1" i="1" dirty="0" err="1">
                <a:solidFill>
                  <a:srgbClr val="0070C0"/>
                </a:solidFill>
                <a:latin typeface="Consolas" panose="020B0609020204030204" pitchFamily="49" charset="0"/>
                <a:cs typeface="Consolas" panose="020B0609020204030204" pitchFamily="49" charset="0"/>
              </a:rPr>
              <a:t>SimpleCV</a:t>
            </a:r>
            <a:endParaRPr lang="en-US" sz="2000" b="1" i="1" dirty="0">
              <a:solidFill>
                <a:srgbClr val="0070C0"/>
              </a:solidFill>
              <a:latin typeface="Consolas" panose="020B0609020204030204" pitchFamily="49" charset="0"/>
              <a:cs typeface="Consolas" panose="020B0609020204030204" pitchFamily="49" charset="0"/>
            </a:endParaRPr>
          </a:p>
          <a:p>
            <a:pPr marL="228600" lvl="2"/>
            <a:r>
              <a:rPr lang="en-US" sz="2000" b="1" i="1" dirty="0">
                <a:solidFill>
                  <a:srgbClr val="0070C0"/>
                </a:solidFill>
                <a:latin typeface="Consolas" panose="020B0609020204030204" pitchFamily="49" charset="0"/>
                <a:cs typeface="Consolas" panose="020B0609020204030204" pitchFamily="49" charset="0"/>
              </a:rPr>
              <a:t>import PIL</a:t>
            </a:r>
          </a:p>
          <a:p>
            <a:pPr marL="228600" lvl="2"/>
            <a:r>
              <a:rPr lang="en-US" sz="2000" b="1" i="1" dirty="0">
                <a:solidFill>
                  <a:srgbClr val="0070C0"/>
                </a:solidFill>
                <a:latin typeface="Consolas" panose="020B0609020204030204" pitchFamily="49" charset="0"/>
                <a:cs typeface="Consolas" panose="020B0609020204030204" pitchFamily="49" charset="0"/>
              </a:rPr>
              <a:t>from </a:t>
            </a:r>
            <a:r>
              <a:rPr lang="en-US" sz="2000" b="1" i="1" dirty="0" err="1">
                <a:solidFill>
                  <a:srgbClr val="0070C0"/>
                </a:solidFill>
                <a:latin typeface="Consolas" panose="020B0609020204030204" pitchFamily="49" charset="0"/>
                <a:cs typeface="Consolas" panose="020B0609020204030204" pitchFamily="49" charset="0"/>
              </a:rPr>
              <a:t>io</a:t>
            </a:r>
            <a:r>
              <a:rPr lang="en-US" sz="2000" b="1" i="1" dirty="0">
                <a:solidFill>
                  <a:srgbClr val="0070C0"/>
                </a:solidFill>
                <a:latin typeface="Consolas" panose="020B0609020204030204" pitchFamily="49" charset="0"/>
                <a:cs typeface="Consolas" panose="020B0609020204030204" pitchFamily="49" charset="0"/>
              </a:rPr>
              <a:t> import </a:t>
            </a:r>
            <a:r>
              <a:rPr lang="en-US" sz="2000" b="1" i="1" dirty="0" err="1">
                <a:solidFill>
                  <a:srgbClr val="0070C0"/>
                </a:solidFill>
                <a:latin typeface="Consolas" panose="020B0609020204030204" pitchFamily="49" charset="0"/>
                <a:cs typeface="Consolas" panose="020B0609020204030204" pitchFamily="49" charset="0"/>
              </a:rPr>
              <a:t>BytesIO</a:t>
            </a:r>
            <a:endParaRPr lang="en-US" sz="2000" b="1" i="1" dirty="0">
              <a:solidFill>
                <a:srgbClr val="0070C0"/>
              </a:solidFill>
              <a:latin typeface="Consolas" panose="020B0609020204030204" pitchFamily="49" charset="0"/>
              <a:cs typeface="Consolas" panose="020B0609020204030204" pitchFamily="49" charset="0"/>
            </a:endParaRPr>
          </a:p>
          <a:p>
            <a:pPr marL="228600" lvl="2"/>
            <a:endParaRPr lang="en-US" sz="2000" b="1" i="1" dirty="0">
              <a:solidFill>
                <a:srgbClr val="0070C0"/>
              </a:solidFill>
              <a:latin typeface="Consolas" panose="020B0609020204030204" pitchFamily="49" charset="0"/>
              <a:cs typeface="Consolas" panose="020B0609020204030204" pitchFamily="49" charset="0"/>
            </a:endParaRPr>
          </a:p>
          <a:p>
            <a:pPr marL="228600" lvl="2"/>
            <a:r>
              <a:rPr lang="en-US" sz="2000" b="1" i="1" dirty="0">
                <a:solidFill>
                  <a:srgbClr val="0070C0"/>
                </a:solidFill>
                <a:latin typeface="Consolas" panose="020B0609020204030204" pitchFamily="49" charset="0"/>
                <a:cs typeface="Consolas" panose="020B0609020204030204" pitchFamily="49" charset="0"/>
              </a:rPr>
              <a:t>camera = </a:t>
            </a:r>
            <a:r>
              <a:rPr lang="en-US" sz="2000" b="1" i="1" dirty="0" err="1">
                <a:solidFill>
                  <a:srgbClr val="0070C0"/>
                </a:solidFill>
                <a:latin typeface="Consolas" panose="020B0609020204030204" pitchFamily="49" charset="0"/>
                <a:cs typeface="Consolas" panose="020B0609020204030204" pitchFamily="49" charset="0"/>
              </a:rPr>
              <a:t>picamera.PiCamera</a:t>
            </a:r>
            <a:r>
              <a:rPr lang="en-US" sz="2000" b="1" i="1" dirty="0">
                <a:solidFill>
                  <a:srgbClr val="0070C0"/>
                </a:solidFill>
                <a:latin typeface="Consolas" panose="020B0609020204030204" pitchFamily="49" charset="0"/>
                <a:cs typeface="Consolas" panose="020B0609020204030204" pitchFamily="49" charset="0"/>
              </a:rPr>
              <a:t>()</a:t>
            </a:r>
          </a:p>
          <a:p>
            <a:pPr marL="228600" lvl="2"/>
            <a:r>
              <a:rPr lang="en-US" sz="2000" b="1" i="1" dirty="0" err="1">
                <a:solidFill>
                  <a:srgbClr val="0070C0"/>
                </a:solidFill>
                <a:latin typeface="Consolas" panose="020B0609020204030204" pitchFamily="49" charset="0"/>
                <a:cs typeface="Consolas" panose="020B0609020204030204" pitchFamily="49" charset="0"/>
              </a:rPr>
              <a:t>camera.resolution</a:t>
            </a:r>
            <a:r>
              <a:rPr lang="en-US" sz="2000" b="1" i="1" dirty="0">
                <a:solidFill>
                  <a:srgbClr val="0070C0"/>
                </a:solidFill>
                <a:latin typeface="Consolas" panose="020B0609020204030204" pitchFamily="49" charset="0"/>
                <a:cs typeface="Consolas" panose="020B0609020204030204" pitchFamily="49" charset="0"/>
              </a:rPr>
              <a:t>=(320,240)</a:t>
            </a:r>
          </a:p>
          <a:p>
            <a:pPr marL="228600" lvl="2"/>
            <a:r>
              <a:rPr lang="en-US" sz="2000" b="1" i="1" dirty="0" err="1">
                <a:solidFill>
                  <a:srgbClr val="0070C0"/>
                </a:solidFill>
                <a:latin typeface="Consolas" panose="020B0609020204030204" pitchFamily="49" charset="0"/>
                <a:cs typeface="Consolas" panose="020B0609020204030204" pitchFamily="49" charset="0"/>
              </a:rPr>
              <a:t>camera.framerate</a:t>
            </a:r>
            <a:r>
              <a:rPr lang="en-US" sz="2000" b="1" i="1" dirty="0">
                <a:solidFill>
                  <a:srgbClr val="0070C0"/>
                </a:solidFill>
                <a:latin typeface="Consolas" panose="020B0609020204030204" pitchFamily="49" charset="0"/>
                <a:cs typeface="Consolas" panose="020B0609020204030204" pitchFamily="49" charset="0"/>
              </a:rPr>
              <a:t>=24</a:t>
            </a:r>
          </a:p>
          <a:p>
            <a:pPr marL="228600" lvl="2"/>
            <a:endParaRPr lang="en-US" sz="2000" b="1" i="1" dirty="0">
              <a:solidFill>
                <a:srgbClr val="0070C0"/>
              </a:solidFill>
              <a:latin typeface="Consolas" panose="020B0609020204030204" pitchFamily="49" charset="0"/>
              <a:cs typeface="Consolas" panose="020B0609020204030204" pitchFamily="49" charset="0"/>
            </a:endParaRPr>
          </a:p>
          <a:p>
            <a:pPr marL="228600" lvl="2"/>
            <a:r>
              <a:rPr lang="en-US" sz="2000" b="1" i="1" dirty="0">
                <a:solidFill>
                  <a:srgbClr val="0070C0"/>
                </a:solidFill>
                <a:latin typeface="Consolas" panose="020B0609020204030204" pitchFamily="49" charset="0"/>
                <a:cs typeface="Consolas" panose="020B0609020204030204" pitchFamily="49" charset="0"/>
              </a:rPr>
              <a:t>def </a:t>
            </a:r>
            <a:r>
              <a:rPr lang="en-US" sz="2000" b="1" i="1" dirty="0" err="1">
                <a:solidFill>
                  <a:srgbClr val="0070C0"/>
                </a:solidFill>
                <a:latin typeface="Consolas" panose="020B0609020204030204" pitchFamily="49" charset="0"/>
                <a:cs typeface="Consolas" panose="020B0609020204030204" pitchFamily="49" charset="0"/>
              </a:rPr>
              <a:t>get_camera_image</a:t>
            </a:r>
            <a:r>
              <a:rPr lang="en-US" sz="2000" b="1" i="1" dirty="0">
                <a:solidFill>
                  <a:srgbClr val="0070C0"/>
                </a:solidFill>
                <a:latin typeface="Consolas" panose="020B0609020204030204" pitchFamily="49" charset="0"/>
                <a:cs typeface="Consolas" panose="020B0609020204030204" pitchFamily="49" charset="0"/>
              </a:rPr>
              <a:t>():        </a:t>
            </a:r>
          </a:p>
          <a:p>
            <a:pPr marL="228600" lvl="2"/>
            <a:r>
              <a:rPr lang="en-US" sz="2000" b="1" i="1" dirty="0">
                <a:solidFill>
                  <a:srgbClr val="0070C0"/>
                </a:solidFill>
                <a:latin typeface="Consolas" panose="020B0609020204030204" pitchFamily="49" charset="0"/>
                <a:cs typeface="Consolas" panose="020B0609020204030204" pitchFamily="49" charset="0"/>
              </a:rPr>
              <a:t>	</a:t>
            </a:r>
            <a:r>
              <a:rPr lang="en-US" sz="2000" b="1" i="1" dirty="0" err="1">
                <a:solidFill>
                  <a:srgbClr val="0070C0"/>
                </a:solidFill>
                <a:latin typeface="Consolas" panose="020B0609020204030204" pitchFamily="49" charset="0"/>
                <a:cs typeface="Consolas" panose="020B0609020204030204" pitchFamily="49" charset="0"/>
              </a:rPr>
              <a:t>buf</a:t>
            </a:r>
            <a:r>
              <a:rPr lang="en-US" sz="2000" b="1" i="1" dirty="0">
                <a:solidFill>
                  <a:srgbClr val="0070C0"/>
                </a:solidFill>
                <a:latin typeface="Consolas" panose="020B0609020204030204" pitchFamily="49" charset="0"/>
                <a:cs typeface="Consolas" panose="020B0609020204030204" pitchFamily="49" charset="0"/>
              </a:rPr>
              <a:t> = </a:t>
            </a:r>
            <a:r>
              <a:rPr lang="en-US" sz="2000" b="1" i="1" dirty="0" err="1">
                <a:solidFill>
                  <a:srgbClr val="0070C0"/>
                </a:solidFill>
                <a:latin typeface="Consolas" panose="020B0609020204030204" pitchFamily="49" charset="0"/>
                <a:cs typeface="Consolas" panose="020B0609020204030204" pitchFamily="49" charset="0"/>
              </a:rPr>
              <a:t>BytesIO</a:t>
            </a:r>
            <a:r>
              <a:rPr lang="en-US" sz="2000" b="1" i="1" dirty="0">
                <a:solidFill>
                  <a:srgbClr val="0070C0"/>
                </a:solidFill>
                <a:latin typeface="Consolas" panose="020B0609020204030204" pitchFamily="49" charset="0"/>
                <a:cs typeface="Consolas" panose="020B0609020204030204" pitchFamily="49" charset="0"/>
              </a:rPr>
              <a:t>()    </a:t>
            </a:r>
          </a:p>
          <a:p>
            <a:pPr marL="228600" lvl="2"/>
            <a:r>
              <a:rPr lang="en-US" sz="2000" b="1" i="1" dirty="0">
                <a:solidFill>
                  <a:srgbClr val="0070C0"/>
                </a:solidFill>
                <a:latin typeface="Consolas" panose="020B0609020204030204" pitchFamily="49" charset="0"/>
                <a:cs typeface="Consolas" panose="020B0609020204030204" pitchFamily="49" charset="0"/>
              </a:rPr>
              <a:t>	</a:t>
            </a:r>
            <a:r>
              <a:rPr lang="en-US" sz="2000" b="1" i="1" dirty="0" err="1">
                <a:solidFill>
                  <a:srgbClr val="0070C0"/>
                </a:solidFill>
                <a:latin typeface="Consolas" panose="020B0609020204030204" pitchFamily="49" charset="0"/>
                <a:cs typeface="Consolas" panose="020B0609020204030204" pitchFamily="49" charset="0"/>
              </a:rPr>
              <a:t>camera.capture</a:t>
            </a:r>
            <a:r>
              <a:rPr lang="en-US" sz="2000" b="1" i="1" dirty="0">
                <a:solidFill>
                  <a:srgbClr val="0070C0"/>
                </a:solidFill>
                <a:latin typeface="Consolas" panose="020B0609020204030204" pitchFamily="49" charset="0"/>
                <a:cs typeface="Consolas" panose="020B0609020204030204" pitchFamily="49" charset="0"/>
              </a:rPr>
              <a:t>(</a:t>
            </a:r>
            <a:r>
              <a:rPr lang="en-US" sz="2000" b="1" i="1" dirty="0" err="1">
                <a:solidFill>
                  <a:srgbClr val="0070C0"/>
                </a:solidFill>
                <a:latin typeface="Consolas" panose="020B0609020204030204" pitchFamily="49" charset="0"/>
                <a:cs typeface="Consolas" panose="020B0609020204030204" pitchFamily="49" charset="0"/>
              </a:rPr>
              <a:t>buf</a:t>
            </a:r>
            <a:r>
              <a:rPr lang="en-US" sz="2000" b="1" i="1" dirty="0">
                <a:solidFill>
                  <a:srgbClr val="0070C0"/>
                </a:solidFill>
                <a:latin typeface="Consolas" panose="020B0609020204030204" pitchFamily="49" charset="0"/>
                <a:cs typeface="Consolas" panose="020B0609020204030204" pitchFamily="49" charset="0"/>
              </a:rPr>
              <a:t>, "</a:t>
            </a:r>
            <a:r>
              <a:rPr lang="en-US" sz="2000" b="1" i="1" dirty="0" err="1">
                <a:solidFill>
                  <a:srgbClr val="0070C0"/>
                </a:solidFill>
                <a:latin typeface="Consolas" panose="020B0609020204030204" pitchFamily="49" charset="0"/>
                <a:cs typeface="Consolas" panose="020B0609020204030204" pitchFamily="49" charset="0"/>
              </a:rPr>
              <a:t>rgb</a:t>
            </a:r>
            <a:r>
              <a:rPr lang="en-US" sz="2000" b="1" i="1" dirty="0">
                <a:solidFill>
                  <a:srgbClr val="0070C0"/>
                </a:solidFill>
                <a:latin typeface="Consolas" panose="020B0609020204030204" pitchFamily="49" charset="0"/>
                <a:cs typeface="Consolas" panose="020B0609020204030204" pitchFamily="49" charset="0"/>
              </a:rPr>
              <a:t>")    </a:t>
            </a:r>
          </a:p>
          <a:p>
            <a:pPr marL="228600" lvl="2"/>
            <a:r>
              <a:rPr lang="en-US" sz="2000" b="1" i="1" dirty="0">
                <a:solidFill>
                  <a:srgbClr val="0070C0"/>
                </a:solidFill>
                <a:latin typeface="Consolas" panose="020B0609020204030204" pitchFamily="49" charset="0"/>
                <a:cs typeface="Consolas" panose="020B0609020204030204" pitchFamily="49" charset="0"/>
              </a:rPr>
              <a:t>	</a:t>
            </a:r>
            <a:r>
              <a:rPr lang="en-US" sz="2000" b="1" i="1" dirty="0" err="1">
                <a:solidFill>
                  <a:srgbClr val="0070C0"/>
                </a:solidFill>
                <a:latin typeface="Consolas" panose="020B0609020204030204" pitchFamily="49" charset="0"/>
                <a:cs typeface="Consolas" panose="020B0609020204030204" pitchFamily="49" charset="0"/>
              </a:rPr>
              <a:t>im</a:t>
            </a:r>
            <a:r>
              <a:rPr lang="en-US" sz="2000" b="1" i="1" dirty="0">
                <a:solidFill>
                  <a:srgbClr val="0070C0"/>
                </a:solidFill>
                <a:latin typeface="Consolas" panose="020B0609020204030204" pitchFamily="49" charset="0"/>
                <a:cs typeface="Consolas" panose="020B0609020204030204" pitchFamily="49" charset="0"/>
              </a:rPr>
              <a:t> = </a:t>
            </a:r>
            <a:r>
              <a:rPr lang="en-US" sz="2000" b="1" i="1" dirty="0" err="1">
                <a:solidFill>
                  <a:srgbClr val="0070C0"/>
                </a:solidFill>
                <a:latin typeface="Consolas" panose="020B0609020204030204" pitchFamily="49" charset="0"/>
                <a:cs typeface="Consolas" panose="020B0609020204030204" pitchFamily="49" charset="0"/>
              </a:rPr>
              <a:t>PIL.Image.frombuffer</a:t>
            </a:r>
            <a:r>
              <a:rPr lang="en-US" sz="2000" b="1" i="1" dirty="0">
                <a:solidFill>
                  <a:srgbClr val="0070C0"/>
                </a:solidFill>
                <a:latin typeface="Consolas" panose="020B0609020204030204" pitchFamily="49" charset="0"/>
                <a:cs typeface="Consolas" panose="020B0609020204030204" pitchFamily="49" charset="0"/>
              </a:rPr>
              <a:t>("RGB", (320, 240), </a:t>
            </a:r>
            <a:r>
              <a:rPr lang="en-US" sz="2000" b="1" i="1" dirty="0" err="1">
                <a:solidFill>
                  <a:srgbClr val="0070C0"/>
                </a:solidFill>
                <a:latin typeface="Consolas" panose="020B0609020204030204" pitchFamily="49" charset="0"/>
                <a:cs typeface="Consolas" panose="020B0609020204030204" pitchFamily="49" charset="0"/>
              </a:rPr>
              <a:t>buf.getvalue</a:t>
            </a:r>
            <a:r>
              <a:rPr lang="en-US" sz="2000" b="1" i="1" dirty="0">
                <a:solidFill>
                  <a:srgbClr val="0070C0"/>
                </a:solidFill>
                <a:latin typeface="Consolas" panose="020B0609020204030204" pitchFamily="49" charset="0"/>
                <a:cs typeface="Consolas" panose="020B0609020204030204" pitchFamily="49" charset="0"/>
              </a:rPr>
              <a:t>(), "raw", 			"RGB", 0,1)    </a:t>
            </a:r>
          </a:p>
          <a:p>
            <a:pPr marL="228600" lvl="2"/>
            <a:r>
              <a:rPr lang="en-US" sz="2000" b="1" i="1" dirty="0">
                <a:solidFill>
                  <a:srgbClr val="0070C0"/>
                </a:solidFill>
                <a:latin typeface="Consolas" panose="020B0609020204030204" pitchFamily="49" charset="0"/>
                <a:cs typeface="Consolas" panose="020B0609020204030204" pitchFamily="49" charset="0"/>
              </a:rPr>
              <a:t>	result = </a:t>
            </a:r>
            <a:r>
              <a:rPr lang="en-US" sz="2000" b="1" i="1" dirty="0" err="1">
                <a:solidFill>
                  <a:srgbClr val="0070C0"/>
                </a:solidFill>
                <a:latin typeface="Consolas" panose="020B0609020204030204" pitchFamily="49" charset="0"/>
                <a:cs typeface="Consolas" panose="020B0609020204030204" pitchFamily="49" charset="0"/>
              </a:rPr>
              <a:t>SimpleCV.Image</a:t>
            </a:r>
            <a:r>
              <a:rPr lang="en-US" sz="2000" b="1" i="1" dirty="0">
                <a:solidFill>
                  <a:srgbClr val="0070C0"/>
                </a:solidFill>
                <a:latin typeface="Consolas" panose="020B0609020204030204" pitchFamily="49" charset="0"/>
                <a:cs typeface="Consolas" panose="020B0609020204030204" pitchFamily="49" charset="0"/>
              </a:rPr>
              <a:t>(</a:t>
            </a:r>
            <a:r>
              <a:rPr lang="en-US" sz="2000" b="1" i="1" dirty="0" err="1">
                <a:solidFill>
                  <a:srgbClr val="0070C0"/>
                </a:solidFill>
                <a:latin typeface="Consolas" panose="020B0609020204030204" pitchFamily="49" charset="0"/>
                <a:cs typeface="Consolas" panose="020B0609020204030204" pitchFamily="49" charset="0"/>
              </a:rPr>
              <a:t>im</a:t>
            </a:r>
            <a:r>
              <a:rPr lang="en-US" sz="2000" b="1" i="1" dirty="0">
                <a:solidFill>
                  <a:srgbClr val="0070C0"/>
                </a:solidFill>
                <a:latin typeface="Consolas" panose="020B0609020204030204" pitchFamily="49" charset="0"/>
                <a:cs typeface="Consolas" panose="020B0609020204030204" pitchFamily="49" charset="0"/>
              </a:rPr>
              <a:t>)    </a:t>
            </a:r>
          </a:p>
          <a:p>
            <a:pPr marL="228600" lvl="2"/>
            <a:r>
              <a:rPr lang="en-US" sz="2000" b="1" i="1" dirty="0">
                <a:solidFill>
                  <a:srgbClr val="0070C0"/>
                </a:solidFill>
                <a:latin typeface="Consolas" panose="020B0609020204030204" pitchFamily="49" charset="0"/>
                <a:cs typeface="Consolas" panose="020B0609020204030204" pitchFamily="49" charset="0"/>
              </a:rPr>
              <a:t>	return result</a:t>
            </a:r>
          </a:p>
        </p:txBody>
      </p:sp>
    </p:spTree>
    <p:extLst>
      <p:ext uri="{BB962C8B-B14F-4D97-AF65-F5344CB8AC3E}">
        <p14:creationId xmlns:p14="http://schemas.microsoft.com/office/powerpoint/2010/main" val="19180913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a:t>Counting Coins </a:t>
            </a:r>
          </a:p>
        </p:txBody>
      </p:sp>
      <p:sp>
        <p:nvSpPr>
          <p:cNvPr id="5" name="AutoShape 2" descr="http://raspberry.piaustralia.com.au/product-images/piwithbox.jpg"/>
          <p:cNvSpPr>
            <a:spLocks noChangeAspect="1" noChangeArrowheads="1"/>
          </p:cNvSpPr>
          <p:nvPr/>
        </p:nvSpPr>
        <p:spPr bwMode="auto">
          <a:xfrm>
            <a:off x="63500" y="-136525"/>
            <a:ext cx="9772650" cy="6343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TextBox 5"/>
          <p:cNvSpPr txBox="1"/>
          <p:nvPr/>
        </p:nvSpPr>
        <p:spPr>
          <a:xfrm>
            <a:off x="278295" y="721217"/>
            <a:ext cx="11357113" cy="4093428"/>
          </a:xfrm>
          <a:prstGeom prst="rect">
            <a:avLst/>
          </a:prstGeom>
          <a:noFill/>
        </p:spPr>
        <p:txBody>
          <a:bodyPr wrap="square" rtlCol="0">
            <a:spAutoFit/>
          </a:bodyPr>
          <a:lstStyle/>
          <a:p>
            <a:pPr marL="571500" lvl="2" indent="-342900">
              <a:buFont typeface="Arial" panose="020B0604020202020204" pitchFamily="34" charset="0"/>
              <a:buChar char="•"/>
            </a:pPr>
            <a:r>
              <a:rPr lang="en-US" sz="2000" dirty="0"/>
              <a:t>Use </a:t>
            </a:r>
            <a:r>
              <a:rPr lang="en-US" sz="2000" dirty="0" err="1"/>
              <a:t>SimpleCV</a:t>
            </a:r>
            <a:r>
              <a:rPr lang="en-US" sz="2000" dirty="0"/>
              <a:t> and its </a:t>
            </a:r>
            <a:r>
              <a:rPr lang="en-US" sz="2000" b="1" i="1" dirty="0" err="1">
                <a:solidFill>
                  <a:srgbClr val="0070C0"/>
                </a:solidFill>
                <a:latin typeface="Consolas" panose="020B0609020204030204" pitchFamily="49" charset="0"/>
                <a:cs typeface="Consolas" panose="020B0609020204030204" pitchFamily="49" charset="0"/>
              </a:rPr>
              <a:t>findCircle</a:t>
            </a:r>
            <a:r>
              <a:rPr lang="en-US" sz="2000" dirty="0"/>
              <a:t> function to provide a real-time count of the number of coins placed under the webcam. </a:t>
            </a:r>
          </a:p>
          <a:p>
            <a:pPr marL="571500" lvl="2" indent="-342900">
              <a:buFont typeface="Arial" panose="020B0604020202020204" pitchFamily="34" charset="0"/>
              <a:buChar char="•"/>
            </a:pPr>
            <a:endParaRPr lang="en-US" sz="2000" dirty="0"/>
          </a:p>
          <a:p>
            <a:pPr marL="571500" lvl="2" indent="-342900">
              <a:buFont typeface="Arial" panose="020B0604020202020204" pitchFamily="34" charset="0"/>
              <a:buChar char="•"/>
            </a:pPr>
            <a:r>
              <a:rPr lang="en-US" sz="2000" dirty="0"/>
              <a:t>Before writing a Python program that will simply tell you the number of coins your Raspberry Pi can see, you need to experiment with the </a:t>
            </a:r>
            <a:r>
              <a:rPr lang="en-US" sz="2000" dirty="0" err="1"/>
              <a:t>SimpleCV</a:t>
            </a:r>
            <a:r>
              <a:rPr lang="en-US" sz="2000" dirty="0"/>
              <a:t> console to get the parameters for circle recognition right.</a:t>
            </a:r>
          </a:p>
          <a:p>
            <a:pPr marL="571500" lvl="2" indent="-342900">
              <a:buFont typeface="Arial" panose="020B0604020202020204" pitchFamily="34" charset="0"/>
              <a:buChar char="•"/>
            </a:pPr>
            <a:endParaRPr lang="en-US" sz="2000" b="1" i="1" dirty="0">
              <a:solidFill>
                <a:srgbClr val="0070C0"/>
              </a:solidFill>
              <a:latin typeface="Consolas" panose="020B0609020204030204" pitchFamily="49" charset="0"/>
            </a:endParaRPr>
          </a:p>
          <a:p>
            <a:pPr marL="571500" lvl="2" indent="-342900">
              <a:buFont typeface="Arial" panose="020B0604020202020204" pitchFamily="34" charset="0"/>
              <a:buChar char="•"/>
            </a:pPr>
            <a:r>
              <a:rPr lang="en-US" sz="2000" dirty="0"/>
              <a:t>Start </a:t>
            </a:r>
            <a:r>
              <a:rPr lang="en-US" sz="2000" dirty="0" err="1"/>
              <a:t>SimpleCV</a:t>
            </a:r>
            <a:r>
              <a:rPr lang="en-US" sz="2000" dirty="0"/>
              <a:t> by using the command </a:t>
            </a:r>
            <a:r>
              <a:rPr lang="en-US" sz="2000" b="1" i="1" dirty="0" err="1">
                <a:solidFill>
                  <a:srgbClr val="0070C0"/>
                </a:solidFill>
                <a:latin typeface="Consolas" panose="020B0609020204030204" pitchFamily="49" charset="0"/>
                <a:cs typeface="Consolas" panose="020B0609020204030204" pitchFamily="49" charset="0"/>
              </a:rPr>
              <a:t>simplecv</a:t>
            </a:r>
            <a:r>
              <a:rPr lang="en-US" sz="2000" dirty="0"/>
              <a:t> and then enter the commands below to start the camera, capture an image, and then display it in a separate window.</a:t>
            </a:r>
          </a:p>
          <a:p>
            <a:pPr marL="571500" lvl="2" indent="-342900">
              <a:buFont typeface="Arial" panose="020B0604020202020204" pitchFamily="34" charset="0"/>
              <a:buChar char="•"/>
            </a:pPr>
            <a:endParaRPr lang="fa-IR" sz="2000" b="1" i="1" dirty="0">
              <a:solidFill>
                <a:srgbClr val="0070C0"/>
              </a:solidFill>
              <a:latin typeface="Consolas" panose="020B0609020204030204" pitchFamily="49" charset="0"/>
            </a:endParaRPr>
          </a:p>
          <a:p>
            <a:pPr marL="228600" lvl="2"/>
            <a:r>
              <a:rPr lang="en-US" sz="2000" b="1" i="1" dirty="0">
                <a:solidFill>
                  <a:srgbClr val="0070C0"/>
                </a:solidFill>
                <a:latin typeface="Consolas" panose="020B0609020204030204" pitchFamily="49" charset="0"/>
                <a:cs typeface="Consolas" panose="020B0609020204030204" pitchFamily="49" charset="0"/>
              </a:rPr>
              <a:t>SimpleCV:1&gt; c = Camera() </a:t>
            </a:r>
          </a:p>
          <a:p>
            <a:pPr marL="228600" lvl="2"/>
            <a:r>
              <a:rPr lang="en-US" sz="2000" b="1" i="1" dirty="0">
                <a:solidFill>
                  <a:srgbClr val="0070C0"/>
                </a:solidFill>
                <a:latin typeface="Consolas" panose="020B0609020204030204" pitchFamily="49" charset="0"/>
                <a:cs typeface="Consolas" panose="020B0609020204030204" pitchFamily="49" charset="0"/>
              </a:rPr>
              <a:t>SimpleCV:2&gt; </a:t>
            </a:r>
            <a:r>
              <a:rPr lang="en-US" sz="2000" b="1" i="1" dirty="0" err="1">
                <a:solidFill>
                  <a:srgbClr val="0070C0"/>
                </a:solidFill>
                <a:latin typeface="Consolas" panose="020B0609020204030204" pitchFamily="49" charset="0"/>
                <a:cs typeface="Consolas" panose="020B0609020204030204" pitchFamily="49" charset="0"/>
              </a:rPr>
              <a:t>i</a:t>
            </a:r>
            <a:r>
              <a:rPr lang="en-US" sz="2000" b="1" i="1" dirty="0">
                <a:solidFill>
                  <a:srgbClr val="0070C0"/>
                </a:solidFill>
                <a:latin typeface="Consolas" panose="020B0609020204030204" pitchFamily="49" charset="0"/>
                <a:cs typeface="Consolas" panose="020B0609020204030204" pitchFamily="49" charset="0"/>
              </a:rPr>
              <a:t> = </a:t>
            </a:r>
            <a:r>
              <a:rPr lang="en-US" sz="2000" b="1" i="1" dirty="0" err="1">
                <a:solidFill>
                  <a:srgbClr val="0070C0"/>
                </a:solidFill>
                <a:latin typeface="Consolas" panose="020B0609020204030204" pitchFamily="49" charset="0"/>
                <a:cs typeface="Consolas" panose="020B0609020204030204" pitchFamily="49" charset="0"/>
              </a:rPr>
              <a:t>c.getImage</a:t>
            </a:r>
            <a:r>
              <a:rPr lang="en-US" sz="2000" b="1" i="1" dirty="0">
                <a:solidFill>
                  <a:srgbClr val="0070C0"/>
                </a:solidFill>
                <a:latin typeface="Consolas" panose="020B0609020204030204" pitchFamily="49" charset="0"/>
                <a:cs typeface="Consolas" panose="020B0609020204030204" pitchFamily="49" charset="0"/>
              </a:rPr>
              <a:t>() </a:t>
            </a:r>
          </a:p>
          <a:p>
            <a:pPr marL="228600" lvl="2"/>
            <a:r>
              <a:rPr lang="en-US" sz="2000" b="1" i="1" dirty="0">
                <a:solidFill>
                  <a:srgbClr val="0070C0"/>
                </a:solidFill>
                <a:latin typeface="Consolas" panose="020B0609020204030204" pitchFamily="49" charset="0"/>
                <a:cs typeface="Consolas" panose="020B0609020204030204" pitchFamily="49" charset="0"/>
              </a:rPr>
              <a:t>SimpleCV:3&gt; </a:t>
            </a:r>
            <a:r>
              <a:rPr lang="en-US" sz="2000" b="1" i="1" dirty="0" err="1">
                <a:solidFill>
                  <a:srgbClr val="0070C0"/>
                </a:solidFill>
                <a:latin typeface="Consolas" panose="020B0609020204030204" pitchFamily="49" charset="0"/>
                <a:cs typeface="Consolas" panose="020B0609020204030204" pitchFamily="49" charset="0"/>
              </a:rPr>
              <a:t>i.show</a:t>
            </a:r>
            <a:r>
              <a:rPr lang="en-US" sz="2000" b="1" i="1" dirty="0">
                <a:solidFill>
                  <a:srgbClr val="0070C0"/>
                </a:solidFill>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7370478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a:t>Counting Coins </a:t>
            </a:r>
          </a:p>
        </p:txBody>
      </p:sp>
      <p:sp>
        <p:nvSpPr>
          <p:cNvPr id="5" name="AutoShape 2" descr="http://raspberry.piaustralia.com.au/product-images/piwithbox.jpg"/>
          <p:cNvSpPr>
            <a:spLocks noChangeAspect="1" noChangeArrowheads="1"/>
          </p:cNvSpPr>
          <p:nvPr/>
        </p:nvSpPr>
        <p:spPr bwMode="auto">
          <a:xfrm>
            <a:off x="63500" y="-136525"/>
            <a:ext cx="9772650" cy="6343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TextBox 5"/>
          <p:cNvSpPr txBox="1"/>
          <p:nvPr/>
        </p:nvSpPr>
        <p:spPr>
          <a:xfrm>
            <a:off x="278295" y="721217"/>
            <a:ext cx="11357113" cy="1015663"/>
          </a:xfrm>
          <a:prstGeom prst="rect">
            <a:avLst/>
          </a:prstGeom>
          <a:noFill/>
        </p:spPr>
        <p:txBody>
          <a:bodyPr wrap="square" rtlCol="0">
            <a:spAutoFit/>
          </a:bodyPr>
          <a:lstStyle/>
          <a:p>
            <a:pPr marL="571500" lvl="2" indent="-342900">
              <a:buFont typeface="Arial" panose="020B0604020202020204" pitchFamily="34" charset="0"/>
              <a:buChar char="•"/>
            </a:pPr>
            <a:r>
              <a:rPr lang="en-US" sz="2000" dirty="0"/>
              <a:t>This should open up an image of your coins that looks something like following figure:</a:t>
            </a:r>
          </a:p>
          <a:p>
            <a:pPr marL="571500" lvl="2" indent="-342900">
              <a:buFont typeface="Arial" panose="020B0604020202020204" pitchFamily="34" charset="0"/>
              <a:buChar char="•"/>
            </a:pPr>
            <a:endParaRPr lang="en-US" sz="2000" b="1" i="1" dirty="0">
              <a:solidFill>
                <a:srgbClr val="0070C0"/>
              </a:solidFill>
              <a:latin typeface="Consolas" panose="020B0609020204030204" pitchFamily="49" charset="0"/>
              <a:cs typeface="Consolas" panose="020B0609020204030204" pitchFamily="49" charset="0"/>
            </a:endParaRPr>
          </a:p>
          <a:p>
            <a:pPr marL="571500" lvl="2" indent="-342900">
              <a:buFont typeface="Arial" panose="020B0604020202020204" pitchFamily="34" charset="0"/>
              <a:buChar char="•"/>
            </a:pPr>
            <a:endParaRPr lang="en-US" sz="2000" b="1" i="1" dirty="0">
              <a:solidFill>
                <a:srgbClr val="0070C0"/>
              </a:solidFill>
              <a:latin typeface="Consolas" panose="020B0609020204030204" pitchFamily="49" charset="0"/>
              <a:cs typeface="Consolas" panose="020B0609020204030204" pitchFamily="49" charset="0"/>
            </a:endParaRPr>
          </a:p>
        </p:txBody>
      </p:sp>
      <p:pic>
        <p:nvPicPr>
          <p:cNvPr id="2" name="Picture 1"/>
          <p:cNvPicPr>
            <a:picLocks noChangeAspect="1"/>
          </p:cNvPicPr>
          <p:nvPr/>
        </p:nvPicPr>
        <p:blipFill>
          <a:blip r:embed="rId2"/>
          <a:stretch>
            <a:fillRect/>
          </a:stretch>
        </p:blipFill>
        <p:spPr>
          <a:xfrm>
            <a:off x="2510179" y="1121618"/>
            <a:ext cx="7171641" cy="5700769"/>
          </a:xfrm>
          <a:prstGeom prst="rect">
            <a:avLst/>
          </a:prstGeom>
        </p:spPr>
      </p:pic>
    </p:spTree>
    <p:extLst>
      <p:ext uri="{BB962C8B-B14F-4D97-AF65-F5344CB8AC3E}">
        <p14:creationId xmlns:p14="http://schemas.microsoft.com/office/powerpoint/2010/main" val="7972690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a:t>Counting Coins </a:t>
            </a:r>
          </a:p>
        </p:txBody>
      </p:sp>
      <p:sp>
        <p:nvSpPr>
          <p:cNvPr id="5" name="AutoShape 2" descr="http://raspberry.piaustralia.com.au/product-images/piwithbox.jpg"/>
          <p:cNvSpPr>
            <a:spLocks noChangeAspect="1" noChangeArrowheads="1"/>
          </p:cNvSpPr>
          <p:nvPr/>
        </p:nvSpPr>
        <p:spPr bwMode="auto">
          <a:xfrm>
            <a:off x="63500" y="-136525"/>
            <a:ext cx="9772650" cy="6343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TextBox 5"/>
          <p:cNvSpPr txBox="1"/>
          <p:nvPr/>
        </p:nvSpPr>
        <p:spPr>
          <a:xfrm>
            <a:off x="278295" y="721217"/>
            <a:ext cx="11357113" cy="2246769"/>
          </a:xfrm>
          <a:prstGeom prst="rect">
            <a:avLst/>
          </a:prstGeom>
          <a:noFill/>
        </p:spPr>
        <p:txBody>
          <a:bodyPr wrap="square" rtlCol="0">
            <a:spAutoFit/>
          </a:bodyPr>
          <a:lstStyle/>
          <a:p>
            <a:pPr marL="571500" lvl="2" indent="-342900">
              <a:buFont typeface="Arial" panose="020B0604020202020204" pitchFamily="34" charset="0"/>
              <a:buChar char="•"/>
            </a:pPr>
            <a:r>
              <a:rPr lang="en-US" sz="2000" dirty="0"/>
              <a:t>Circle detection needs the image to be inverted, or you can use a black background. To invert the image and then display it, run the commands below:</a:t>
            </a:r>
          </a:p>
          <a:p>
            <a:pPr marL="571500" lvl="2" indent="-342900">
              <a:buFont typeface="Arial" panose="020B0604020202020204" pitchFamily="34" charset="0"/>
              <a:buChar char="•"/>
            </a:pPr>
            <a:endParaRPr lang="en-US" sz="2000" dirty="0"/>
          </a:p>
          <a:p>
            <a:pPr marL="571500" lvl="2" indent="-342900">
              <a:buFont typeface="Arial" panose="020B0604020202020204" pitchFamily="34" charset="0"/>
              <a:buChar char="•"/>
            </a:pPr>
            <a:r>
              <a:rPr lang="en-US" sz="2000" b="1" i="1" dirty="0">
                <a:solidFill>
                  <a:srgbClr val="0070C0"/>
                </a:solidFill>
                <a:latin typeface="Consolas" panose="020B0609020204030204" pitchFamily="49" charset="0"/>
                <a:cs typeface="Consolas" panose="020B0609020204030204" pitchFamily="49" charset="0"/>
              </a:rPr>
              <a:t>SimpleCV:4&gt; i2 = </a:t>
            </a:r>
            <a:r>
              <a:rPr lang="en-US" sz="2000" b="1" i="1" dirty="0" err="1">
                <a:solidFill>
                  <a:srgbClr val="0070C0"/>
                </a:solidFill>
                <a:latin typeface="Consolas" panose="020B0609020204030204" pitchFamily="49" charset="0"/>
                <a:cs typeface="Consolas" panose="020B0609020204030204" pitchFamily="49" charset="0"/>
              </a:rPr>
              <a:t>i.invert</a:t>
            </a:r>
            <a:r>
              <a:rPr lang="en-US" sz="2000" b="1" i="1" dirty="0">
                <a:solidFill>
                  <a:srgbClr val="0070C0"/>
                </a:solidFill>
                <a:latin typeface="Consolas" panose="020B0609020204030204" pitchFamily="49" charset="0"/>
                <a:cs typeface="Consolas" panose="020B0609020204030204" pitchFamily="49" charset="0"/>
              </a:rPr>
              <a:t>() </a:t>
            </a:r>
          </a:p>
          <a:p>
            <a:pPr marL="571500" lvl="2" indent="-342900">
              <a:buFont typeface="Arial" panose="020B0604020202020204" pitchFamily="34" charset="0"/>
              <a:buChar char="•"/>
            </a:pPr>
            <a:r>
              <a:rPr lang="en-US" sz="2000" b="1" i="1" dirty="0">
                <a:solidFill>
                  <a:srgbClr val="0070C0"/>
                </a:solidFill>
                <a:latin typeface="Consolas" panose="020B0609020204030204" pitchFamily="49" charset="0"/>
                <a:cs typeface="Consolas" panose="020B0609020204030204" pitchFamily="49" charset="0"/>
              </a:rPr>
              <a:t>SimpleCV:5&gt; i2.show() </a:t>
            </a:r>
            <a:br>
              <a:rPr lang="en-US" sz="2000" b="1" i="1" dirty="0">
                <a:solidFill>
                  <a:srgbClr val="0070C0"/>
                </a:solidFill>
                <a:latin typeface="Consolas" panose="020B0609020204030204" pitchFamily="49" charset="0"/>
                <a:cs typeface="Consolas" panose="020B0609020204030204" pitchFamily="49" charset="0"/>
              </a:rPr>
            </a:br>
            <a:endParaRPr lang="en-US" sz="2000" b="1" i="1" dirty="0">
              <a:solidFill>
                <a:srgbClr val="0070C0"/>
              </a:solidFill>
              <a:latin typeface="Consolas" panose="020B0609020204030204" pitchFamily="49" charset="0"/>
              <a:cs typeface="Consolas" panose="020B0609020204030204" pitchFamily="49" charset="0"/>
            </a:endParaRPr>
          </a:p>
          <a:p>
            <a:pPr marL="571500" lvl="2" indent="-342900">
              <a:buFont typeface="Arial" panose="020B0604020202020204" pitchFamily="34" charset="0"/>
              <a:buChar char="•"/>
            </a:pPr>
            <a:r>
              <a:rPr lang="en-US" sz="2000" dirty="0"/>
              <a:t>This command makes an inverted copy of </a:t>
            </a:r>
            <a:r>
              <a:rPr lang="en-US" sz="2000" b="1" i="1" dirty="0" err="1">
                <a:solidFill>
                  <a:srgbClr val="0070C0"/>
                </a:solidFill>
                <a:latin typeface="Consolas" panose="020B0609020204030204" pitchFamily="49" charset="0"/>
                <a:cs typeface="Consolas" panose="020B0609020204030204" pitchFamily="49" charset="0"/>
              </a:rPr>
              <a:t>i</a:t>
            </a:r>
            <a:r>
              <a:rPr lang="en-US" sz="2000" dirty="0"/>
              <a:t> that looks like following figure</a:t>
            </a:r>
          </a:p>
        </p:txBody>
      </p:sp>
      <p:pic>
        <p:nvPicPr>
          <p:cNvPr id="3" name="Picture 2"/>
          <p:cNvPicPr>
            <a:picLocks noChangeAspect="1"/>
          </p:cNvPicPr>
          <p:nvPr/>
        </p:nvPicPr>
        <p:blipFill>
          <a:blip r:embed="rId2"/>
          <a:stretch>
            <a:fillRect/>
          </a:stretch>
        </p:blipFill>
        <p:spPr>
          <a:xfrm>
            <a:off x="3848393" y="3099930"/>
            <a:ext cx="4676630" cy="3719334"/>
          </a:xfrm>
          <a:prstGeom prst="rect">
            <a:avLst/>
          </a:prstGeom>
        </p:spPr>
      </p:pic>
    </p:spTree>
    <p:extLst>
      <p:ext uri="{BB962C8B-B14F-4D97-AF65-F5344CB8AC3E}">
        <p14:creationId xmlns:p14="http://schemas.microsoft.com/office/powerpoint/2010/main" val="3834726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a:t>Counting Coins </a:t>
            </a:r>
          </a:p>
        </p:txBody>
      </p:sp>
      <p:sp>
        <p:nvSpPr>
          <p:cNvPr id="5" name="AutoShape 2" descr="http://raspberry.piaustralia.com.au/product-images/piwithbox.jpg"/>
          <p:cNvSpPr>
            <a:spLocks noChangeAspect="1" noChangeArrowheads="1"/>
          </p:cNvSpPr>
          <p:nvPr/>
        </p:nvSpPr>
        <p:spPr bwMode="auto">
          <a:xfrm>
            <a:off x="63500" y="-136525"/>
            <a:ext cx="9772650" cy="6343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TextBox 5"/>
          <p:cNvSpPr txBox="1"/>
          <p:nvPr/>
        </p:nvSpPr>
        <p:spPr>
          <a:xfrm>
            <a:off x="278295" y="721217"/>
            <a:ext cx="11357113" cy="5632311"/>
          </a:xfrm>
          <a:prstGeom prst="rect">
            <a:avLst/>
          </a:prstGeom>
          <a:noFill/>
        </p:spPr>
        <p:txBody>
          <a:bodyPr wrap="square" rtlCol="0">
            <a:spAutoFit/>
          </a:bodyPr>
          <a:lstStyle/>
          <a:p>
            <a:pPr marL="571500" lvl="2" indent="-342900">
              <a:buFont typeface="Arial" panose="020B0604020202020204" pitchFamily="34" charset="0"/>
              <a:buChar char="•"/>
            </a:pPr>
            <a:r>
              <a:rPr lang="en-US" sz="2000" dirty="0"/>
              <a:t>Your image is now prepared, so the next step is to have </a:t>
            </a:r>
            <a:r>
              <a:rPr lang="en-US" sz="2000" dirty="0" err="1"/>
              <a:t>SimpleCV</a:t>
            </a:r>
            <a:r>
              <a:rPr lang="en-US" sz="2000" dirty="0"/>
              <a:t> search for circles using the </a:t>
            </a:r>
            <a:r>
              <a:rPr lang="en-US" sz="2000" b="1" i="1" dirty="0" err="1">
                <a:solidFill>
                  <a:srgbClr val="0070C0"/>
                </a:solidFill>
                <a:latin typeface="Consolas" panose="020B0609020204030204" pitchFamily="49" charset="0"/>
                <a:cs typeface="Consolas" panose="020B0609020204030204" pitchFamily="49" charset="0"/>
              </a:rPr>
              <a:t>findCircle</a:t>
            </a:r>
            <a:r>
              <a:rPr lang="en-US" sz="2000" dirty="0"/>
              <a:t> command. This command takes three parameters that you will need to tune to prevent misidentification. The parameters are:</a:t>
            </a:r>
          </a:p>
          <a:p>
            <a:pPr marL="571500" lvl="2" indent="-342900">
              <a:buFont typeface="Arial" panose="020B0604020202020204" pitchFamily="34" charset="0"/>
              <a:buChar char="•"/>
            </a:pPr>
            <a:endParaRPr lang="en-US" sz="2000" dirty="0"/>
          </a:p>
          <a:p>
            <a:pPr marL="571500" lvl="2" indent="-342900">
              <a:buFont typeface="Arial" panose="020B0604020202020204" pitchFamily="34" charset="0"/>
              <a:buChar char="•"/>
            </a:pPr>
            <a:r>
              <a:rPr lang="en-US" sz="2000" dirty="0"/>
              <a:t>canny </a:t>
            </a:r>
          </a:p>
          <a:p>
            <a:pPr marL="685800" lvl="3"/>
            <a:r>
              <a:rPr lang="en-US" sz="2000" dirty="0"/>
              <a:t>	This is the threshold for edge detection. In CV terms, an edge is the line between significant 	changes in the image pixel colors.  The default for this parameter is 100, and if you decrease this 	value, you will find more edges. This might not result in more circles being found because those 	extra edges might corrupt the good circle shapes. In the case of a coin, the edges could be writing 	or graphics on the coin.</a:t>
            </a:r>
          </a:p>
          <a:p>
            <a:pPr marL="571500" lvl="2" indent="-342900">
              <a:buFont typeface="Arial" panose="020B0604020202020204" pitchFamily="34" charset="0"/>
              <a:buChar char="•"/>
            </a:pPr>
            <a:endParaRPr lang="en-US" sz="2000" dirty="0"/>
          </a:p>
          <a:p>
            <a:pPr marL="571500" lvl="2" indent="-342900">
              <a:buFont typeface="Arial" panose="020B0604020202020204" pitchFamily="34" charset="0"/>
              <a:buChar char="•"/>
            </a:pPr>
            <a:r>
              <a:rPr lang="en-US" sz="2000" dirty="0"/>
              <a:t>thresh </a:t>
            </a:r>
          </a:p>
          <a:p>
            <a:pPr marL="685800" lvl="3"/>
            <a:r>
              <a:rPr lang="en-US" sz="2000" dirty="0"/>
              <a:t>	Having found edges, the circle detection then needs to decide which are strong enough to 	represent the circles. Decreasing this value will result in more circles being found.</a:t>
            </a:r>
          </a:p>
          <a:p>
            <a:pPr marL="571500" lvl="2" indent="-342900">
              <a:buFont typeface="Arial" panose="020B0604020202020204" pitchFamily="34" charset="0"/>
              <a:buChar char="•"/>
            </a:pPr>
            <a:endParaRPr lang="en-US" sz="2000" dirty="0"/>
          </a:p>
          <a:p>
            <a:pPr marL="571500" lvl="2" indent="-342900">
              <a:buFont typeface="Arial" panose="020B0604020202020204" pitchFamily="34" charset="0"/>
              <a:buChar char="•"/>
            </a:pPr>
            <a:r>
              <a:rPr lang="en-US" sz="2000" dirty="0"/>
              <a:t>distance	</a:t>
            </a:r>
          </a:p>
          <a:p>
            <a:pPr marL="228600" lvl="2"/>
            <a:r>
              <a:rPr lang="en-US" sz="2000" dirty="0"/>
              <a:t> 	This parameter sets the required gap (in pixels) between adjacent circles. </a:t>
            </a:r>
          </a:p>
          <a:p>
            <a:pPr marL="571500" lvl="2" indent="-342900">
              <a:buFont typeface="Arial" panose="020B0604020202020204" pitchFamily="34" charset="0"/>
              <a:buChar char="•"/>
            </a:pPr>
            <a:endParaRPr lang="en-US" sz="2000" dirty="0"/>
          </a:p>
        </p:txBody>
      </p:sp>
    </p:spTree>
    <p:extLst>
      <p:ext uri="{BB962C8B-B14F-4D97-AF65-F5344CB8AC3E}">
        <p14:creationId xmlns:p14="http://schemas.microsoft.com/office/powerpoint/2010/main" val="10371122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a:t>Counting Coins </a:t>
            </a:r>
          </a:p>
        </p:txBody>
      </p:sp>
      <p:sp>
        <p:nvSpPr>
          <p:cNvPr id="5" name="AutoShape 2" descr="http://raspberry.piaustralia.com.au/product-images/piwithbox.jpg"/>
          <p:cNvSpPr>
            <a:spLocks noChangeAspect="1" noChangeArrowheads="1"/>
          </p:cNvSpPr>
          <p:nvPr/>
        </p:nvSpPr>
        <p:spPr bwMode="auto">
          <a:xfrm>
            <a:off x="63500" y="-136525"/>
            <a:ext cx="9772650" cy="6343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TextBox 5"/>
          <p:cNvSpPr txBox="1"/>
          <p:nvPr/>
        </p:nvSpPr>
        <p:spPr>
          <a:xfrm>
            <a:off x="278295" y="721217"/>
            <a:ext cx="11357113" cy="5016758"/>
          </a:xfrm>
          <a:prstGeom prst="rect">
            <a:avLst/>
          </a:prstGeom>
          <a:noFill/>
        </p:spPr>
        <p:txBody>
          <a:bodyPr wrap="square" rtlCol="0">
            <a:spAutoFit/>
          </a:bodyPr>
          <a:lstStyle/>
          <a:p>
            <a:pPr marL="571500" lvl="2" indent="-342900">
              <a:buFont typeface="Arial" panose="020B0604020202020204" pitchFamily="34" charset="0"/>
              <a:buChar char="•"/>
            </a:pPr>
            <a:r>
              <a:rPr lang="en-US" sz="2000" dirty="0"/>
              <a:t>Run the following command to find some circles:</a:t>
            </a:r>
          </a:p>
          <a:p>
            <a:pPr marL="571500" lvl="2" indent="-342900">
              <a:buFont typeface="Arial" panose="020B0604020202020204" pitchFamily="34" charset="0"/>
              <a:buChar char="•"/>
            </a:pPr>
            <a:endParaRPr lang="en-US" sz="2000" dirty="0"/>
          </a:p>
          <a:p>
            <a:pPr marL="571500" lvl="2" indent="-342900">
              <a:buFont typeface="Arial" panose="020B0604020202020204" pitchFamily="34" charset="0"/>
              <a:buChar char="•"/>
            </a:pPr>
            <a:r>
              <a:rPr lang="en-US" sz="2000" b="1" i="1" dirty="0">
                <a:solidFill>
                  <a:srgbClr val="0070C0"/>
                </a:solidFill>
                <a:latin typeface="Consolas" panose="020B0609020204030204" pitchFamily="49" charset="0"/>
                <a:cs typeface="Consolas" panose="020B0609020204030204" pitchFamily="49" charset="0"/>
              </a:rPr>
              <a:t>SimpleCV:6&gt; coins = i2.findCircle(canny=100, thresh=70, distance=15) SimpleCV:7&gt; coins  </a:t>
            </a:r>
          </a:p>
          <a:p>
            <a:pPr marL="571500" lvl="2" indent="-342900">
              <a:buFont typeface="Arial" panose="020B0604020202020204" pitchFamily="34" charset="0"/>
              <a:buChar char="•"/>
            </a:pPr>
            <a:endParaRPr lang="en-US" sz="2000" b="1" i="1" dirty="0">
              <a:solidFill>
                <a:srgbClr val="0070C0"/>
              </a:solidFill>
              <a:latin typeface="Consolas" panose="020B0609020204030204" pitchFamily="49" charset="0"/>
              <a:cs typeface="Consolas" panose="020B0609020204030204" pitchFamily="49" charset="0"/>
            </a:endParaRPr>
          </a:p>
          <a:p>
            <a:pPr marL="571500" lvl="2" indent="-342900">
              <a:buFont typeface="Arial" panose="020B0604020202020204" pitchFamily="34" charset="0"/>
              <a:buChar char="•"/>
            </a:pPr>
            <a:r>
              <a:rPr lang="en-US" sz="2000" b="1" i="1" dirty="0" err="1">
                <a:solidFill>
                  <a:srgbClr val="0070C0"/>
                </a:solidFill>
                <a:latin typeface="Consolas" panose="020B0609020204030204" pitchFamily="49" charset="0"/>
                <a:cs typeface="Consolas" panose="020B0609020204030204" pitchFamily="49" charset="0"/>
              </a:rPr>
              <a:t>SimpleCV.Features.Detection.Circle</a:t>
            </a:r>
            <a:r>
              <a:rPr lang="en-US" sz="2000" b="1" i="1" dirty="0">
                <a:solidFill>
                  <a:srgbClr val="0070C0"/>
                </a:solidFill>
                <a:latin typeface="Consolas" panose="020B0609020204030204" pitchFamily="49" charset="0"/>
                <a:cs typeface="Consolas" panose="020B0609020204030204" pitchFamily="49" charset="0"/>
              </a:rPr>
              <a:t> at (237,297), </a:t>
            </a:r>
            <a:r>
              <a:rPr lang="en-US" sz="2000" b="1" i="1" dirty="0" err="1">
                <a:solidFill>
                  <a:srgbClr val="0070C0"/>
                </a:solidFill>
                <a:latin typeface="Consolas" panose="020B0609020204030204" pitchFamily="49" charset="0"/>
                <a:cs typeface="Consolas" panose="020B0609020204030204" pitchFamily="49" charset="0"/>
              </a:rPr>
              <a:t>SimpleCV.Features.Detection.Circle</a:t>
            </a:r>
            <a:r>
              <a:rPr lang="en-US" sz="2000" b="1" i="1" dirty="0">
                <a:solidFill>
                  <a:srgbClr val="0070C0"/>
                </a:solidFill>
                <a:latin typeface="Consolas" panose="020B0609020204030204" pitchFamily="49" charset="0"/>
                <a:cs typeface="Consolas" panose="020B0609020204030204" pitchFamily="49" charset="0"/>
              </a:rPr>
              <a:t> at (307,323), </a:t>
            </a:r>
            <a:r>
              <a:rPr lang="en-US" sz="2000" b="1" i="1" dirty="0" err="1">
                <a:solidFill>
                  <a:srgbClr val="0070C0"/>
                </a:solidFill>
                <a:latin typeface="Consolas" panose="020B0609020204030204" pitchFamily="49" charset="0"/>
                <a:cs typeface="Consolas" panose="020B0609020204030204" pitchFamily="49" charset="0"/>
              </a:rPr>
              <a:t>SimpleCV.Features.Detection.Circle</a:t>
            </a:r>
            <a:r>
              <a:rPr lang="en-US" sz="2000" b="1" i="1" dirty="0">
                <a:solidFill>
                  <a:srgbClr val="0070C0"/>
                </a:solidFill>
                <a:latin typeface="Consolas" panose="020B0609020204030204" pitchFamily="49" charset="0"/>
                <a:cs typeface="Consolas" panose="020B0609020204030204" pitchFamily="49" charset="0"/>
              </a:rPr>
              <a:t> at (373,305), </a:t>
            </a:r>
            <a:r>
              <a:rPr lang="en-US" sz="2000" b="1" i="1" dirty="0" err="1">
                <a:solidFill>
                  <a:srgbClr val="0070C0"/>
                </a:solidFill>
                <a:latin typeface="Consolas" panose="020B0609020204030204" pitchFamily="49" charset="0"/>
                <a:cs typeface="Consolas" panose="020B0609020204030204" pitchFamily="49" charset="0"/>
              </a:rPr>
              <a:t>SimpleCV.Features.Detection.Circle</a:t>
            </a:r>
            <a:r>
              <a:rPr lang="en-US" sz="2000" b="1" i="1" dirty="0">
                <a:solidFill>
                  <a:srgbClr val="0070C0"/>
                </a:solidFill>
                <a:latin typeface="Consolas" panose="020B0609020204030204" pitchFamily="49" charset="0"/>
                <a:cs typeface="Consolas" panose="020B0609020204030204" pitchFamily="49" charset="0"/>
              </a:rPr>
              <a:t> at (305,261), </a:t>
            </a:r>
            <a:r>
              <a:rPr lang="en-US" sz="2000" b="1" i="1" dirty="0" err="1">
                <a:solidFill>
                  <a:srgbClr val="0070C0"/>
                </a:solidFill>
                <a:latin typeface="Consolas" panose="020B0609020204030204" pitchFamily="49" charset="0"/>
                <a:cs typeface="Consolas" panose="020B0609020204030204" pitchFamily="49" charset="0"/>
              </a:rPr>
              <a:t>SimpleCV.Features.Detection.Circle</a:t>
            </a:r>
            <a:r>
              <a:rPr lang="en-US" sz="2000" b="1" i="1" dirty="0">
                <a:solidFill>
                  <a:srgbClr val="0070C0"/>
                </a:solidFill>
                <a:latin typeface="Consolas" panose="020B0609020204030204" pitchFamily="49" charset="0"/>
                <a:cs typeface="Consolas" panose="020B0609020204030204" pitchFamily="49" charset="0"/>
              </a:rPr>
              <a:t> at (385,253), </a:t>
            </a:r>
            <a:r>
              <a:rPr lang="en-US" sz="2000" b="1" i="1" dirty="0" err="1">
                <a:solidFill>
                  <a:srgbClr val="0070C0"/>
                </a:solidFill>
                <a:latin typeface="Consolas" panose="020B0609020204030204" pitchFamily="49" charset="0"/>
                <a:cs typeface="Consolas" panose="020B0609020204030204" pitchFamily="49" charset="0"/>
              </a:rPr>
              <a:t>SimpleCV.Features.Detection.Circle</a:t>
            </a:r>
            <a:r>
              <a:rPr lang="en-US" sz="2000" b="1" i="1" dirty="0">
                <a:solidFill>
                  <a:srgbClr val="0070C0"/>
                </a:solidFill>
                <a:latin typeface="Consolas" panose="020B0609020204030204" pitchFamily="49" charset="0"/>
                <a:cs typeface="Consolas" panose="020B0609020204030204" pitchFamily="49" charset="0"/>
              </a:rPr>
              <a:t> at (243,231), </a:t>
            </a:r>
            <a:r>
              <a:rPr lang="en-US" sz="2000" b="1" i="1" dirty="0" err="1">
                <a:solidFill>
                  <a:srgbClr val="0070C0"/>
                </a:solidFill>
                <a:latin typeface="Consolas" panose="020B0609020204030204" pitchFamily="49" charset="0"/>
                <a:cs typeface="Consolas" panose="020B0609020204030204" pitchFamily="49" charset="0"/>
              </a:rPr>
              <a:t>SimpleCV.Features.Detection.Circle</a:t>
            </a:r>
            <a:r>
              <a:rPr lang="en-US" sz="2000" b="1" i="1" dirty="0">
                <a:solidFill>
                  <a:srgbClr val="0070C0"/>
                </a:solidFill>
                <a:latin typeface="Consolas" panose="020B0609020204030204" pitchFamily="49" charset="0"/>
                <a:cs typeface="Consolas" panose="020B0609020204030204" pitchFamily="49" charset="0"/>
              </a:rPr>
              <a:t> at (307,383), </a:t>
            </a:r>
            <a:r>
              <a:rPr lang="en-US" sz="2000" b="1" i="1" dirty="0" err="1">
                <a:solidFill>
                  <a:srgbClr val="0070C0"/>
                </a:solidFill>
                <a:latin typeface="Consolas" panose="020B0609020204030204" pitchFamily="49" charset="0"/>
                <a:cs typeface="Consolas" panose="020B0609020204030204" pitchFamily="49" charset="0"/>
              </a:rPr>
              <a:t>SimpleCV.Features.Detection.Circle</a:t>
            </a:r>
            <a:r>
              <a:rPr lang="en-US" sz="2000" b="1" i="1" dirty="0">
                <a:solidFill>
                  <a:srgbClr val="0070C0"/>
                </a:solidFill>
                <a:latin typeface="Consolas" panose="020B0609020204030204" pitchFamily="49" charset="0"/>
                <a:cs typeface="Consolas" panose="020B0609020204030204" pitchFamily="49" charset="0"/>
              </a:rPr>
              <a:t> at (407,371), </a:t>
            </a:r>
            <a:r>
              <a:rPr lang="en-US" sz="2000" b="1" i="1" dirty="0" err="1">
                <a:solidFill>
                  <a:srgbClr val="0070C0"/>
                </a:solidFill>
                <a:latin typeface="Consolas" panose="020B0609020204030204" pitchFamily="49" charset="0"/>
                <a:cs typeface="Consolas" panose="020B0609020204030204" pitchFamily="49" charset="0"/>
              </a:rPr>
              <a:t>SimpleCV.Features.Detection.Circle</a:t>
            </a:r>
            <a:r>
              <a:rPr lang="en-US" sz="2000" b="1" i="1" dirty="0">
                <a:solidFill>
                  <a:srgbClr val="0070C0"/>
                </a:solidFill>
                <a:latin typeface="Consolas" panose="020B0609020204030204" pitchFamily="49" charset="0"/>
                <a:cs typeface="Consolas" panose="020B0609020204030204" pitchFamily="49" charset="0"/>
              </a:rPr>
              <a:t> at (235,373)] </a:t>
            </a:r>
          </a:p>
          <a:p>
            <a:pPr marL="571500" lvl="2" indent="-342900">
              <a:buFont typeface="Arial" panose="020B0604020202020204" pitchFamily="34" charset="0"/>
              <a:buChar char="•"/>
            </a:pPr>
            <a:endParaRPr lang="en-US" sz="2000" b="1" i="1" dirty="0">
              <a:solidFill>
                <a:srgbClr val="0070C0"/>
              </a:solidFill>
              <a:latin typeface="Consolas" panose="020B0609020204030204" pitchFamily="49" charset="0"/>
              <a:cs typeface="Consolas" panose="020B0609020204030204" pitchFamily="49" charset="0"/>
            </a:endParaRPr>
          </a:p>
          <a:p>
            <a:pPr marL="571500" lvl="2" indent="-342900">
              <a:buFont typeface="Arial" panose="020B0604020202020204" pitchFamily="34" charset="0"/>
              <a:buChar char="•"/>
            </a:pPr>
            <a:endParaRPr lang="en-US" sz="2000" b="1" i="1" dirty="0">
              <a:solidFill>
                <a:srgbClr val="0070C0"/>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9520713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a:t>Installing the Raspberry Pi Camera Module </a:t>
            </a:r>
          </a:p>
        </p:txBody>
      </p:sp>
      <p:sp>
        <p:nvSpPr>
          <p:cNvPr id="2" name="TextBox 1"/>
          <p:cNvSpPr txBox="1"/>
          <p:nvPr/>
        </p:nvSpPr>
        <p:spPr>
          <a:xfrm>
            <a:off x="278295" y="721217"/>
            <a:ext cx="11357113" cy="1631216"/>
          </a:xfrm>
          <a:prstGeom prst="rect">
            <a:avLst/>
          </a:prstGeom>
          <a:noFill/>
        </p:spPr>
        <p:txBody>
          <a:bodyPr wrap="square" rtlCol="0">
            <a:spAutoFit/>
          </a:bodyPr>
          <a:lstStyle/>
          <a:p>
            <a:pPr marL="342900" indent="-342900">
              <a:buFont typeface="Arial" panose="020B0604020202020204" pitchFamily="34" charset="0"/>
              <a:buChar char="•"/>
            </a:pPr>
            <a:r>
              <a:rPr lang="en-US" sz="2000" dirty="0"/>
              <a:t>You want to use the Raspberry Pi camera module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The Raspberry Pi camera module (following Figure) is attached to a Raspberry Pi by a ribbon cable.</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sz="2000" dirty="0"/>
          </a:p>
        </p:txBody>
      </p:sp>
      <p:sp>
        <p:nvSpPr>
          <p:cNvPr id="5" name="AutoShape 2" descr="http://raspberry.piaustralia.com.au/product-images/piwithbox.jpg"/>
          <p:cNvSpPr>
            <a:spLocks noChangeAspect="1" noChangeArrowheads="1"/>
          </p:cNvSpPr>
          <p:nvPr/>
        </p:nvSpPr>
        <p:spPr bwMode="auto">
          <a:xfrm>
            <a:off x="63500" y="-136525"/>
            <a:ext cx="9772650" cy="6343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 name="Picture 2"/>
          <p:cNvPicPr>
            <a:picLocks noChangeAspect="1"/>
          </p:cNvPicPr>
          <p:nvPr/>
        </p:nvPicPr>
        <p:blipFill>
          <a:blip r:embed="rId2"/>
          <a:stretch>
            <a:fillRect/>
          </a:stretch>
        </p:blipFill>
        <p:spPr>
          <a:xfrm>
            <a:off x="1802295" y="2217617"/>
            <a:ext cx="8248650" cy="4124325"/>
          </a:xfrm>
          <a:prstGeom prst="rect">
            <a:avLst/>
          </a:prstGeom>
        </p:spPr>
      </p:pic>
    </p:spTree>
    <p:extLst>
      <p:ext uri="{BB962C8B-B14F-4D97-AF65-F5344CB8AC3E}">
        <p14:creationId xmlns:p14="http://schemas.microsoft.com/office/powerpoint/2010/main" val="40145865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a:t>Counting Coins </a:t>
            </a:r>
          </a:p>
        </p:txBody>
      </p:sp>
      <p:sp>
        <p:nvSpPr>
          <p:cNvPr id="5" name="AutoShape 2" descr="http://raspberry.piaustralia.com.au/product-images/piwithbox.jpg"/>
          <p:cNvSpPr>
            <a:spLocks noChangeAspect="1" noChangeArrowheads="1"/>
          </p:cNvSpPr>
          <p:nvPr/>
        </p:nvSpPr>
        <p:spPr bwMode="auto">
          <a:xfrm>
            <a:off x="63500" y="-136525"/>
            <a:ext cx="9772650" cy="6343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TextBox 5"/>
          <p:cNvSpPr txBox="1"/>
          <p:nvPr/>
        </p:nvSpPr>
        <p:spPr>
          <a:xfrm>
            <a:off x="278295" y="721217"/>
            <a:ext cx="11357113" cy="3170099"/>
          </a:xfrm>
          <a:prstGeom prst="rect">
            <a:avLst/>
          </a:prstGeom>
          <a:noFill/>
        </p:spPr>
        <p:txBody>
          <a:bodyPr wrap="square" rtlCol="0">
            <a:spAutoFit/>
          </a:bodyPr>
          <a:lstStyle/>
          <a:p>
            <a:pPr marL="571500" lvl="2" indent="-342900">
              <a:buFont typeface="Arial" panose="020B0604020202020204" pitchFamily="34" charset="0"/>
              <a:buChar char="•"/>
            </a:pPr>
            <a:r>
              <a:rPr lang="en-US" sz="2000" dirty="0"/>
              <a:t>If you don’t get any coins back, try decreasing the </a:t>
            </a:r>
            <a:r>
              <a:rPr lang="en-US" sz="2000" b="1" i="1" dirty="0">
                <a:solidFill>
                  <a:srgbClr val="0070C0"/>
                </a:solidFill>
                <a:latin typeface="Consolas" panose="020B0609020204030204" pitchFamily="49" charset="0"/>
                <a:cs typeface="Consolas" panose="020B0609020204030204" pitchFamily="49" charset="0"/>
              </a:rPr>
              <a:t>canny</a:t>
            </a:r>
            <a:r>
              <a:rPr lang="en-US" sz="2000" dirty="0"/>
              <a:t> and </a:t>
            </a:r>
            <a:r>
              <a:rPr lang="en-US" sz="2000" b="1" i="1" dirty="0">
                <a:solidFill>
                  <a:srgbClr val="0070C0"/>
                </a:solidFill>
                <a:latin typeface="Consolas" panose="020B0609020204030204" pitchFamily="49" charset="0"/>
                <a:cs typeface="Consolas" panose="020B0609020204030204" pitchFamily="49" charset="0"/>
              </a:rPr>
              <a:t>thresh</a:t>
            </a:r>
            <a:r>
              <a:rPr lang="en-US" sz="2000" dirty="0"/>
              <a:t> parameters. If you get too many, then increase </a:t>
            </a:r>
            <a:r>
              <a:rPr lang="en-US" sz="2000" b="1" i="1" dirty="0">
                <a:solidFill>
                  <a:srgbClr val="0070C0"/>
                </a:solidFill>
                <a:latin typeface="Consolas" panose="020B0609020204030204" pitchFamily="49" charset="0"/>
                <a:cs typeface="Consolas" panose="020B0609020204030204" pitchFamily="49" charset="0"/>
              </a:rPr>
              <a:t>thresh</a:t>
            </a:r>
            <a:r>
              <a:rPr lang="en-US" sz="2000" dirty="0"/>
              <a:t>. We can check that </a:t>
            </a:r>
            <a:r>
              <a:rPr lang="en-US" sz="2000" dirty="0" err="1"/>
              <a:t>SimpleCV</a:t>
            </a:r>
            <a:r>
              <a:rPr lang="en-US" sz="2000" dirty="0"/>
              <a:t> is actually finding coins by superimposing the coin circles onto the original image using the following command.</a:t>
            </a:r>
          </a:p>
          <a:p>
            <a:pPr marL="571500" lvl="2" indent="-342900">
              <a:buFont typeface="Arial" panose="020B0604020202020204" pitchFamily="34" charset="0"/>
              <a:buChar char="•"/>
            </a:pPr>
            <a:endParaRPr lang="en-US" sz="2000" b="1" i="1" dirty="0">
              <a:solidFill>
                <a:srgbClr val="0070C0"/>
              </a:solidFill>
              <a:latin typeface="Consolas" panose="020B0609020204030204" pitchFamily="49" charset="0"/>
              <a:cs typeface="Consolas" panose="020B0609020204030204" pitchFamily="49" charset="0"/>
            </a:endParaRPr>
          </a:p>
          <a:p>
            <a:pPr marL="571500" lvl="2" indent="-342900">
              <a:buFont typeface="Arial" panose="020B0604020202020204" pitchFamily="34" charset="0"/>
              <a:buChar char="•"/>
            </a:pPr>
            <a:r>
              <a:rPr lang="en-US" sz="2000" b="1" i="1" dirty="0">
                <a:solidFill>
                  <a:srgbClr val="0070C0"/>
                </a:solidFill>
                <a:latin typeface="Consolas" panose="020B0609020204030204" pitchFamily="49" charset="0"/>
                <a:cs typeface="Consolas" panose="020B0609020204030204" pitchFamily="49" charset="0"/>
              </a:rPr>
              <a:t>SimpleCV:8&gt; </a:t>
            </a:r>
            <a:r>
              <a:rPr lang="en-US" sz="2000" b="1" i="1" dirty="0" err="1">
                <a:solidFill>
                  <a:srgbClr val="0070C0"/>
                </a:solidFill>
                <a:latin typeface="Consolas" panose="020B0609020204030204" pitchFamily="49" charset="0"/>
                <a:cs typeface="Consolas" panose="020B0609020204030204" pitchFamily="49" charset="0"/>
              </a:rPr>
              <a:t>coins.draw</a:t>
            </a:r>
            <a:r>
              <a:rPr lang="en-US" sz="2000" b="1" i="1" dirty="0">
                <a:solidFill>
                  <a:srgbClr val="0070C0"/>
                </a:solidFill>
                <a:latin typeface="Consolas" panose="020B0609020204030204" pitchFamily="49" charset="0"/>
                <a:cs typeface="Consolas" panose="020B0609020204030204" pitchFamily="49" charset="0"/>
              </a:rPr>
              <a:t>(width=4) </a:t>
            </a:r>
          </a:p>
          <a:p>
            <a:pPr marL="571500" lvl="2" indent="-342900">
              <a:buFont typeface="Arial" panose="020B0604020202020204" pitchFamily="34" charset="0"/>
              <a:buChar char="•"/>
            </a:pPr>
            <a:r>
              <a:rPr lang="en-US" sz="2000" b="1" i="1" dirty="0">
                <a:solidFill>
                  <a:srgbClr val="0070C0"/>
                </a:solidFill>
                <a:latin typeface="Consolas" panose="020B0609020204030204" pitchFamily="49" charset="0"/>
                <a:cs typeface="Consolas" panose="020B0609020204030204" pitchFamily="49" charset="0"/>
              </a:rPr>
              <a:t>SimpleCV:9&gt; </a:t>
            </a:r>
            <a:r>
              <a:rPr lang="en-US" sz="2000" b="1" i="1" dirty="0" err="1">
                <a:solidFill>
                  <a:srgbClr val="0070C0"/>
                </a:solidFill>
                <a:latin typeface="Consolas" panose="020B0609020204030204" pitchFamily="49" charset="0"/>
                <a:cs typeface="Consolas" panose="020B0609020204030204" pitchFamily="49" charset="0"/>
              </a:rPr>
              <a:t>coins.show</a:t>
            </a:r>
            <a:r>
              <a:rPr lang="en-US" sz="2000" b="1" i="1" dirty="0">
                <a:solidFill>
                  <a:srgbClr val="0070C0"/>
                </a:solidFill>
                <a:latin typeface="Consolas" panose="020B0609020204030204" pitchFamily="49" charset="0"/>
                <a:cs typeface="Consolas" panose="020B0609020204030204" pitchFamily="49" charset="0"/>
              </a:rPr>
              <a:t>()</a:t>
            </a:r>
          </a:p>
          <a:p>
            <a:pPr marL="571500" lvl="2" indent="-342900">
              <a:buFont typeface="Arial" panose="020B0604020202020204" pitchFamily="34" charset="0"/>
              <a:buChar char="•"/>
            </a:pPr>
            <a:endParaRPr lang="en-US" sz="2000" b="1" i="1" dirty="0">
              <a:solidFill>
                <a:srgbClr val="0070C0"/>
              </a:solidFill>
              <a:latin typeface="Consolas" panose="020B0609020204030204" pitchFamily="49" charset="0"/>
              <a:cs typeface="Consolas" panose="020B0609020204030204" pitchFamily="49" charset="0"/>
            </a:endParaRPr>
          </a:p>
          <a:p>
            <a:pPr marL="571500" lvl="2" indent="-342900">
              <a:buFont typeface="Arial" panose="020B0604020202020204" pitchFamily="34" charset="0"/>
              <a:buChar char="•"/>
            </a:pPr>
            <a:r>
              <a:rPr lang="en-US" sz="2000" dirty="0"/>
              <a:t>This will show the circles superimposed on the actual coins</a:t>
            </a:r>
          </a:p>
          <a:p>
            <a:pPr marL="571500" lvl="2" indent="-342900">
              <a:buFont typeface="Arial" panose="020B0604020202020204" pitchFamily="34" charset="0"/>
              <a:buChar char="•"/>
            </a:pPr>
            <a:endParaRPr lang="en-US" sz="2000" dirty="0"/>
          </a:p>
          <a:p>
            <a:pPr marL="571500" lvl="2" indent="-342900">
              <a:buFont typeface="Arial" panose="020B0604020202020204" pitchFamily="34" charset="0"/>
              <a:buChar char="•"/>
            </a:pPr>
            <a:endParaRPr lang="en-US" sz="2000" dirty="0"/>
          </a:p>
        </p:txBody>
      </p:sp>
      <p:pic>
        <p:nvPicPr>
          <p:cNvPr id="2" name="Picture 1"/>
          <p:cNvPicPr>
            <a:picLocks noChangeAspect="1"/>
          </p:cNvPicPr>
          <p:nvPr/>
        </p:nvPicPr>
        <p:blipFill>
          <a:blip r:embed="rId2"/>
          <a:stretch>
            <a:fillRect/>
          </a:stretch>
        </p:blipFill>
        <p:spPr>
          <a:xfrm>
            <a:off x="3854549" y="3269052"/>
            <a:ext cx="4515730" cy="3588948"/>
          </a:xfrm>
          <a:prstGeom prst="rect">
            <a:avLst/>
          </a:prstGeom>
        </p:spPr>
      </p:pic>
    </p:spTree>
    <p:extLst>
      <p:ext uri="{BB962C8B-B14F-4D97-AF65-F5344CB8AC3E}">
        <p14:creationId xmlns:p14="http://schemas.microsoft.com/office/powerpoint/2010/main" val="29432887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a:t>Counting Coins </a:t>
            </a:r>
          </a:p>
        </p:txBody>
      </p:sp>
      <p:sp>
        <p:nvSpPr>
          <p:cNvPr id="5" name="AutoShape 2" descr="http://raspberry.piaustralia.com.au/product-images/piwithbox.jpg"/>
          <p:cNvSpPr>
            <a:spLocks noChangeAspect="1" noChangeArrowheads="1"/>
          </p:cNvSpPr>
          <p:nvPr/>
        </p:nvSpPr>
        <p:spPr bwMode="auto">
          <a:xfrm>
            <a:off x="63500" y="-136525"/>
            <a:ext cx="9772650" cy="6343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TextBox 5"/>
          <p:cNvSpPr txBox="1"/>
          <p:nvPr/>
        </p:nvSpPr>
        <p:spPr>
          <a:xfrm>
            <a:off x="278295" y="721217"/>
            <a:ext cx="11357113" cy="5632311"/>
          </a:xfrm>
          <a:prstGeom prst="rect">
            <a:avLst/>
          </a:prstGeom>
          <a:noFill/>
        </p:spPr>
        <p:txBody>
          <a:bodyPr wrap="square" rtlCol="0">
            <a:spAutoFit/>
          </a:bodyPr>
          <a:lstStyle/>
          <a:p>
            <a:pPr marL="571500" lvl="2" indent="-342900">
              <a:buFont typeface="Arial" panose="020B0604020202020204" pitchFamily="34" charset="0"/>
              <a:buChar char="•"/>
            </a:pPr>
            <a:r>
              <a:rPr lang="en-US" sz="2000" dirty="0"/>
              <a:t>Try moving the coins around and adding and removing coins before capturing another photo and repeating the steps above to make sure things are reliable. You can tweak the parameters until you get the results you want.</a:t>
            </a:r>
          </a:p>
          <a:p>
            <a:pPr marL="571500" lvl="2" indent="-342900">
              <a:buFont typeface="Arial" panose="020B0604020202020204" pitchFamily="34" charset="0"/>
              <a:buChar char="•"/>
            </a:pPr>
            <a:endParaRPr lang="en-US" sz="2000" dirty="0"/>
          </a:p>
          <a:p>
            <a:pPr marL="571500" lvl="2" indent="-342900">
              <a:buFont typeface="Arial" panose="020B0604020202020204" pitchFamily="34" charset="0"/>
              <a:buChar char="•"/>
            </a:pPr>
            <a:r>
              <a:rPr lang="en-US" sz="2000" dirty="0"/>
              <a:t>We can bundle the commands that we used in the </a:t>
            </a:r>
            <a:r>
              <a:rPr lang="en-US" sz="2000" dirty="0" err="1"/>
              <a:t>SimpleCV</a:t>
            </a:r>
            <a:r>
              <a:rPr lang="en-US" sz="2000" dirty="0"/>
              <a:t> console into a Python program that will (as fast as the Raspberry Pi can) print out the number of coins detected. </a:t>
            </a:r>
          </a:p>
          <a:p>
            <a:pPr marL="228600" lvl="2"/>
            <a:endParaRPr lang="en-US" sz="2000" b="1" i="1" dirty="0">
              <a:solidFill>
                <a:srgbClr val="0070C0"/>
              </a:solidFill>
              <a:latin typeface="Consolas" panose="020B0609020204030204" pitchFamily="49" charset="0"/>
              <a:cs typeface="Consolas" panose="020B0609020204030204" pitchFamily="49" charset="0"/>
            </a:endParaRPr>
          </a:p>
          <a:p>
            <a:pPr marL="228600" lvl="2"/>
            <a:r>
              <a:rPr lang="en-US" sz="2000" b="1" i="1" dirty="0">
                <a:solidFill>
                  <a:srgbClr val="0070C0"/>
                </a:solidFill>
                <a:latin typeface="Consolas" panose="020B0609020204030204" pitchFamily="49" charset="0"/>
                <a:cs typeface="Consolas" panose="020B0609020204030204" pitchFamily="49" charset="0"/>
              </a:rPr>
              <a:t>from </a:t>
            </a:r>
            <a:r>
              <a:rPr lang="en-US" sz="2000" b="1" i="1" dirty="0" err="1">
                <a:solidFill>
                  <a:srgbClr val="0070C0"/>
                </a:solidFill>
                <a:latin typeface="Consolas" panose="020B0609020204030204" pitchFamily="49" charset="0"/>
                <a:cs typeface="Consolas" panose="020B0609020204030204" pitchFamily="49" charset="0"/>
              </a:rPr>
              <a:t>SimpleCV</a:t>
            </a:r>
            <a:r>
              <a:rPr lang="en-US" sz="2000" b="1" i="1" dirty="0">
                <a:solidFill>
                  <a:srgbClr val="0070C0"/>
                </a:solidFill>
                <a:latin typeface="Consolas" panose="020B0609020204030204" pitchFamily="49" charset="0"/>
                <a:cs typeface="Consolas" panose="020B0609020204030204" pitchFamily="49" charset="0"/>
              </a:rPr>
              <a:t> import *</a:t>
            </a:r>
          </a:p>
          <a:p>
            <a:pPr marL="228600" lvl="2"/>
            <a:r>
              <a:rPr lang="en-US" sz="2000" b="1" i="1" dirty="0">
                <a:solidFill>
                  <a:srgbClr val="0070C0"/>
                </a:solidFill>
                <a:latin typeface="Consolas" panose="020B0609020204030204" pitchFamily="49" charset="0"/>
                <a:cs typeface="Consolas" panose="020B0609020204030204" pitchFamily="49" charset="0"/>
              </a:rPr>
              <a:t>c = Camera()</a:t>
            </a:r>
          </a:p>
          <a:p>
            <a:pPr marL="685800" lvl="3"/>
            <a:r>
              <a:rPr lang="en-US" sz="2000" b="1" i="1" dirty="0">
                <a:solidFill>
                  <a:srgbClr val="0070C0"/>
                </a:solidFill>
                <a:latin typeface="Consolas" panose="020B0609020204030204" pitchFamily="49" charset="0"/>
                <a:cs typeface="Consolas" panose="020B0609020204030204" pitchFamily="49" charset="0"/>
              </a:rPr>
              <a:t>while True:    </a:t>
            </a:r>
          </a:p>
          <a:p>
            <a:pPr marL="1143000" lvl="4"/>
            <a:r>
              <a:rPr lang="en-US" sz="2000" b="1" i="1" dirty="0" err="1">
                <a:solidFill>
                  <a:srgbClr val="0070C0"/>
                </a:solidFill>
                <a:latin typeface="Consolas" panose="020B0609020204030204" pitchFamily="49" charset="0"/>
                <a:cs typeface="Consolas" panose="020B0609020204030204" pitchFamily="49" charset="0"/>
              </a:rPr>
              <a:t>i</a:t>
            </a:r>
            <a:r>
              <a:rPr lang="en-US" sz="2000" b="1" i="1" dirty="0">
                <a:solidFill>
                  <a:srgbClr val="0070C0"/>
                </a:solidFill>
                <a:latin typeface="Consolas" panose="020B0609020204030204" pitchFamily="49" charset="0"/>
                <a:cs typeface="Consolas" panose="020B0609020204030204" pitchFamily="49" charset="0"/>
              </a:rPr>
              <a:t> = </a:t>
            </a:r>
            <a:r>
              <a:rPr lang="en-US" sz="2000" b="1" i="1" dirty="0" err="1">
                <a:solidFill>
                  <a:srgbClr val="0070C0"/>
                </a:solidFill>
                <a:latin typeface="Consolas" panose="020B0609020204030204" pitchFamily="49" charset="0"/>
                <a:cs typeface="Consolas" panose="020B0609020204030204" pitchFamily="49" charset="0"/>
              </a:rPr>
              <a:t>c.getImage</a:t>
            </a:r>
            <a:r>
              <a:rPr lang="en-US" sz="2000" b="1" i="1" dirty="0">
                <a:solidFill>
                  <a:srgbClr val="0070C0"/>
                </a:solidFill>
                <a:latin typeface="Consolas" panose="020B0609020204030204" pitchFamily="49" charset="0"/>
                <a:cs typeface="Consolas" panose="020B0609020204030204" pitchFamily="49" charset="0"/>
              </a:rPr>
              <a:t>().invert()    </a:t>
            </a:r>
          </a:p>
          <a:p>
            <a:pPr marL="1143000" lvl="4"/>
            <a:r>
              <a:rPr lang="en-US" sz="2000" b="1" i="1" dirty="0">
                <a:solidFill>
                  <a:srgbClr val="0070C0"/>
                </a:solidFill>
                <a:latin typeface="Consolas" panose="020B0609020204030204" pitchFamily="49" charset="0"/>
                <a:cs typeface="Consolas" panose="020B0609020204030204" pitchFamily="49" charset="0"/>
              </a:rPr>
              <a:t>coins = </a:t>
            </a:r>
            <a:r>
              <a:rPr lang="en-US" sz="2000" b="1" i="1" dirty="0" err="1">
                <a:solidFill>
                  <a:srgbClr val="0070C0"/>
                </a:solidFill>
                <a:latin typeface="Consolas" panose="020B0609020204030204" pitchFamily="49" charset="0"/>
                <a:cs typeface="Consolas" panose="020B0609020204030204" pitchFamily="49" charset="0"/>
              </a:rPr>
              <a:t>i.findCircle</a:t>
            </a:r>
            <a:r>
              <a:rPr lang="en-US" sz="2000" b="1" i="1" dirty="0">
                <a:solidFill>
                  <a:srgbClr val="0070C0"/>
                </a:solidFill>
                <a:latin typeface="Consolas" panose="020B0609020204030204" pitchFamily="49" charset="0"/>
                <a:cs typeface="Consolas" panose="020B0609020204030204" pitchFamily="49" charset="0"/>
              </a:rPr>
              <a:t>(canny=100, thresh=70, distance=1)    print(</a:t>
            </a:r>
            <a:r>
              <a:rPr lang="en-US" sz="2000" b="1" i="1" dirty="0" err="1">
                <a:solidFill>
                  <a:srgbClr val="0070C0"/>
                </a:solidFill>
                <a:latin typeface="Consolas" panose="020B0609020204030204" pitchFamily="49" charset="0"/>
                <a:cs typeface="Consolas" panose="020B0609020204030204" pitchFamily="49" charset="0"/>
              </a:rPr>
              <a:t>len</a:t>
            </a:r>
            <a:r>
              <a:rPr lang="en-US" sz="2000" b="1" i="1" dirty="0">
                <a:solidFill>
                  <a:srgbClr val="0070C0"/>
                </a:solidFill>
                <a:latin typeface="Consolas" panose="020B0609020204030204" pitchFamily="49" charset="0"/>
                <a:cs typeface="Consolas" panose="020B0609020204030204" pitchFamily="49" charset="0"/>
              </a:rPr>
              <a:t>(coins))</a:t>
            </a:r>
          </a:p>
          <a:p>
            <a:pPr marL="571500" lvl="2" indent="-342900">
              <a:buFont typeface="Arial" panose="020B0604020202020204" pitchFamily="34" charset="0"/>
              <a:buChar char="•"/>
            </a:pPr>
            <a:endParaRPr lang="en-US" sz="2000" dirty="0"/>
          </a:p>
          <a:p>
            <a:pPr marL="571500" lvl="2" indent="-342900">
              <a:buFont typeface="Arial" panose="020B0604020202020204" pitchFamily="34" charset="0"/>
              <a:buChar char="•"/>
            </a:pPr>
            <a:endParaRPr lang="en-US" sz="2000" dirty="0"/>
          </a:p>
          <a:p>
            <a:pPr marL="571500" lvl="2" indent="-342900">
              <a:buFont typeface="Arial" panose="020B0604020202020204" pitchFamily="34" charset="0"/>
              <a:buChar char="•"/>
            </a:pPr>
            <a:r>
              <a:rPr lang="en-US" sz="2000" dirty="0"/>
              <a:t>After the initial delay while the library loads and the camera is set up, I found I could get about two “</a:t>
            </a:r>
            <a:r>
              <a:rPr lang="en-US" sz="2000" dirty="0" err="1"/>
              <a:t>countings</a:t>
            </a:r>
            <a:r>
              <a:rPr lang="en-US" sz="2000" dirty="0"/>
              <a:t>” per second using a Raspberry Pi B+. Using a Raspberry Pi 2, this increased to about five readings per second.</a:t>
            </a:r>
          </a:p>
        </p:txBody>
      </p:sp>
    </p:spTree>
    <p:extLst>
      <p:ext uri="{BB962C8B-B14F-4D97-AF65-F5344CB8AC3E}">
        <p14:creationId xmlns:p14="http://schemas.microsoft.com/office/powerpoint/2010/main" val="127190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a:t>Counting Coins </a:t>
            </a:r>
          </a:p>
        </p:txBody>
      </p:sp>
      <p:sp>
        <p:nvSpPr>
          <p:cNvPr id="5" name="AutoShape 2" descr="http://raspberry.piaustralia.com.au/product-images/piwithbox.jpg"/>
          <p:cNvSpPr>
            <a:spLocks noChangeAspect="1" noChangeArrowheads="1"/>
          </p:cNvSpPr>
          <p:nvPr/>
        </p:nvSpPr>
        <p:spPr bwMode="auto">
          <a:xfrm>
            <a:off x="63500" y="-136525"/>
            <a:ext cx="9772650" cy="6343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TextBox 5"/>
          <p:cNvSpPr txBox="1"/>
          <p:nvPr/>
        </p:nvSpPr>
        <p:spPr>
          <a:xfrm>
            <a:off x="278295" y="721217"/>
            <a:ext cx="11357113" cy="3170099"/>
          </a:xfrm>
          <a:prstGeom prst="rect">
            <a:avLst/>
          </a:prstGeom>
          <a:noFill/>
        </p:spPr>
        <p:txBody>
          <a:bodyPr wrap="square" rtlCol="0">
            <a:spAutoFit/>
          </a:bodyPr>
          <a:lstStyle/>
          <a:p>
            <a:pPr marL="571500" lvl="2" indent="-342900">
              <a:buFont typeface="Arial" panose="020B0604020202020204" pitchFamily="34" charset="0"/>
              <a:buChar char="•"/>
            </a:pPr>
            <a:r>
              <a:rPr lang="en-US" sz="2000" dirty="0"/>
              <a:t>Although not something that you would want to put into a vending machine, it would be an interesting project to use the diameter of the coins to identify their monetary value and add up the value of the coins on the table</a:t>
            </a:r>
          </a:p>
          <a:p>
            <a:pPr marL="571500" lvl="2" indent="-342900">
              <a:buFont typeface="Arial" panose="020B0604020202020204" pitchFamily="34" charset="0"/>
              <a:buChar char="•"/>
            </a:pPr>
            <a:endParaRPr lang="en-US" sz="2000" dirty="0"/>
          </a:p>
          <a:p>
            <a:pPr marL="571500" lvl="2" indent="-342900">
              <a:buFont typeface="Arial" panose="020B0604020202020204" pitchFamily="34" charset="0"/>
              <a:buChar char="•"/>
            </a:pPr>
            <a:r>
              <a:rPr lang="en-US" sz="2000" dirty="0"/>
              <a:t>You can access the diameter by using the </a:t>
            </a:r>
            <a:r>
              <a:rPr lang="en-US" sz="2000" b="1" i="1" dirty="0">
                <a:solidFill>
                  <a:srgbClr val="0070C0"/>
                </a:solidFill>
                <a:latin typeface="Consolas" panose="020B0609020204030204" pitchFamily="49" charset="0"/>
                <a:cs typeface="Consolas" panose="020B0609020204030204" pitchFamily="49" charset="0"/>
              </a:rPr>
              <a:t>diameter</a:t>
            </a:r>
            <a:r>
              <a:rPr lang="en-US" sz="2000" dirty="0"/>
              <a:t> method on one of the coins like this:</a:t>
            </a:r>
          </a:p>
          <a:p>
            <a:pPr marL="571500" lvl="2" indent="-342900">
              <a:buFont typeface="Arial" panose="020B0604020202020204" pitchFamily="34" charset="0"/>
              <a:buChar char="•"/>
            </a:pPr>
            <a:endParaRPr lang="en-US" sz="2000" dirty="0"/>
          </a:p>
          <a:p>
            <a:pPr marL="228600" lvl="2"/>
            <a:endParaRPr lang="en-US" sz="2000" b="1" i="1" dirty="0">
              <a:solidFill>
                <a:srgbClr val="0070C0"/>
              </a:solidFill>
              <a:latin typeface="Consolas" panose="020B0609020204030204" pitchFamily="49" charset="0"/>
              <a:cs typeface="Consolas" panose="020B0609020204030204" pitchFamily="49" charset="0"/>
            </a:endParaRPr>
          </a:p>
          <a:p>
            <a:pPr marL="228600" lvl="2"/>
            <a:r>
              <a:rPr lang="en-US" sz="2000" b="1" i="1" dirty="0">
                <a:solidFill>
                  <a:srgbClr val="0070C0"/>
                </a:solidFill>
                <a:latin typeface="Consolas" panose="020B0609020204030204" pitchFamily="49" charset="0"/>
                <a:cs typeface="Consolas" panose="020B0609020204030204" pitchFamily="49" charset="0"/>
              </a:rPr>
              <a:t>SimpleCV:10&gt; coins[0].diameter() </a:t>
            </a:r>
          </a:p>
          <a:p>
            <a:pPr marL="228600" lvl="2"/>
            <a:r>
              <a:rPr lang="en-US" sz="2000" b="1" i="1" dirty="0">
                <a:solidFill>
                  <a:srgbClr val="0070C0"/>
                </a:solidFill>
                <a:latin typeface="Consolas" panose="020B0609020204030204" pitchFamily="49" charset="0"/>
                <a:cs typeface="Consolas" panose="020B0609020204030204" pitchFamily="49" charset="0"/>
              </a:rPr>
              <a:t>SimpleCV:11&gt; 60</a:t>
            </a:r>
            <a:endParaRPr lang="en-US" sz="2000" dirty="0"/>
          </a:p>
          <a:p>
            <a:pPr marL="571500" lvl="2" indent="-342900">
              <a:buFont typeface="Arial" panose="020B0604020202020204" pitchFamily="34" charset="0"/>
              <a:buChar char="•"/>
            </a:pPr>
            <a:endParaRPr lang="en-US" sz="2000" dirty="0"/>
          </a:p>
        </p:txBody>
      </p:sp>
    </p:spTree>
    <p:extLst>
      <p:ext uri="{BB962C8B-B14F-4D97-AF65-F5344CB8AC3E}">
        <p14:creationId xmlns:p14="http://schemas.microsoft.com/office/powerpoint/2010/main" val="39185884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a:t> Face Detection </a:t>
            </a:r>
          </a:p>
        </p:txBody>
      </p:sp>
      <p:sp>
        <p:nvSpPr>
          <p:cNvPr id="5" name="AutoShape 2" descr="http://raspberry.piaustralia.com.au/product-images/piwithbox.jpg"/>
          <p:cNvSpPr>
            <a:spLocks noChangeAspect="1" noChangeArrowheads="1"/>
          </p:cNvSpPr>
          <p:nvPr/>
        </p:nvSpPr>
        <p:spPr bwMode="auto">
          <a:xfrm>
            <a:off x="63500" y="-136525"/>
            <a:ext cx="9772650" cy="6343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TextBox 5"/>
          <p:cNvSpPr txBox="1"/>
          <p:nvPr/>
        </p:nvSpPr>
        <p:spPr>
          <a:xfrm>
            <a:off x="278295" y="721217"/>
            <a:ext cx="11357113" cy="2554545"/>
          </a:xfrm>
          <a:prstGeom prst="rect">
            <a:avLst/>
          </a:prstGeom>
          <a:noFill/>
        </p:spPr>
        <p:txBody>
          <a:bodyPr wrap="square" rtlCol="0">
            <a:spAutoFit/>
          </a:bodyPr>
          <a:lstStyle/>
          <a:p>
            <a:pPr marL="571500" lvl="2" indent="-342900">
              <a:buFont typeface="Arial" panose="020B0604020202020204" pitchFamily="34" charset="0"/>
              <a:buChar char="•"/>
            </a:pPr>
            <a:r>
              <a:rPr lang="en-US" sz="2000" dirty="0"/>
              <a:t>Use the </a:t>
            </a:r>
            <a:r>
              <a:rPr lang="en-US" sz="2000" b="1" i="1" dirty="0" err="1">
                <a:solidFill>
                  <a:srgbClr val="0070C0"/>
                </a:solidFill>
                <a:latin typeface="Consolas" panose="020B0609020204030204" pitchFamily="49" charset="0"/>
                <a:cs typeface="Consolas" panose="020B0609020204030204" pitchFamily="49" charset="0"/>
              </a:rPr>
              <a:t>Haar</a:t>
            </a:r>
            <a:r>
              <a:rPr lang="en-US" sz="2000" b="1" i="1" dirty="0">
                <a:solidFill>
                  <a:srgbClr val="0070C0"/>
                </a:solidFill>
                <a:latin typeface="Consolas" panose="020B0609020204030204" pitchFamily="49" charset="0"/>
                <a:cs typeface="Consolas" panose="020B0609020204030204" pitchFamily="49" charset="0"/>
              </a:rPr>
              <a:t>-like</a:t>
            </a:r>
            <a:r>
              <a:rPr lang="en-US" sz="2000" dirty="0"/>
              <a:t> feature detection in </a:t>
            </a:r>
            <a:r>
              <a:rPr lang="en-US" sz="2000" dirty="0" err="1"/>
              <a:t>SimpleCV</a:t>
            </a:r>
            <a:r>
              <a:rPr lang="en-US" sz="2000" dirty="0"/>
              <a:t> to analyze an image and pick out the faces. </a:t>
            </a:r>
          </a:p>
          <a:p>
            <a:pPr marL="571500" lvl="2" indent="-342900">
              <a:buFont typeface="Arial" panose="020B0604020202020204" pitchFamily="34" charset="0"/>
              <a:buChar char="•"/>
            </a:pPr>
            <a:endParaRPr lang="en-US" sz="2000" dirty="0"/>
          </a:p>
          <a:p>
            <a:pPr marL="571500" lvl="2" indent="-342900">
              <a:buFont typeface="Arial" panose="020B0604020202020204" pitchFamily="34" charset="0"/>
              <a:buChar char="•"/>
            </a:pPr>
            <a:r>
              <a:rPr lang="en-US" sz="2000" dirty="0"/>
              <a:t>You will find a suitable file image called </a:t>
            </a:r>
            <a:r>
              <a:rPr lang="en-US" sz="2000" b="1" i="1" dirty="0">
                <a:solidFill>
                  <a:srgbClr val="0070C0"/>
                </a:solidFill>
                <a:latin typeface="Consolas" panose="020B0609020204030204" pitchFamily="49" charset="0"/>
                <a:cs typeface="Consolas" panose="020B0609020204030204" pitchFamily="49" charset="0"/>
              </a:rPr>
              <a:t>faces.jpg</a:t>
            </a:r>
            <a:r>
              <a:rPr lang="en-US" sz="2000" dirty="0"/>
              <a:t>. Then run the following commands:</a:t>
            </a:r>
          </a:p>
          <a:p>
            <a:pPr marL="228600" lvl="2"/>
            <a:endParaRPr lang="en-US" sz="2000" b="1" i="1" dirty="0">
              <a:solidFill>
                <a:srgbClr val="0070C0"/>
              </a:solidFill>
              <a:latin typeface="Consolas" panose="020B0609020204030204" pitchFamily="49" charset="0"/>
              <a:cs typeface="Consolas" panose="020B0609020204030204" pitchFamily="49" charset="0"/>
            </a:endParaRPr>
          </a:p>
          <a:p>
            <a:pPr marL="228600" lvl="2"/>
            <a:r>
              <a:rPr lang="en-US" sz="2000" b="1" i="1" dirty="0">
                <a:solidFill>
                  <a:srgbClr val="0070C0"/>
                </a:solidFill>
                <a:latin typeface="Consolas" panose="020B0609020204030204" pitchFamily="49" charset="0"/>
                <a:cs typeface="Consolas" panose="020B0609020204030204" pitchFamily="49" charset="0"/>
              </a:rPr>
              <a:t>SimpleCV:1&gt; </a:t>
            </a:r>
            <a:r>
              <a:rPr lang="en-US" sz="2000" b="1" i="1" dirty="0" err="1">
                <a:solidFill>
                  <a:srgbClr val="0070C0"/>
                </a:solidFill>
                <a:latin typeface="Consolas" panose="020B0609020204030204" pitchFamily="49" charset="0"/>
                <a:cs typeface="Consolas" panose="020B0609020204030204" pitchFamily="49" charset="0"/>
              </a:rPr>
              <a:t>i</a:t>
            </a:r>
            <a:r>
              <a:rPr lang="en-US" sz="2000" b="1" i="1" dirty="0">
                <a:solidFill>
                  <a:srgbClr val="0070C0"/>
                </a:solidFill>
                <a:latin typeface="Consolas" panose="020B0609020204030204" pitchFamily="49" charset="0"/>
                <a:cs typeface="Consolas" panose="020B0609020204030204" pitchFamily="49" charset="0"/>
              </a:rPr>
              <a:t>=Image("faces.jpg") </a:t>
            </a:r>
          </a:p>
          <a:p>
            <a:pPr marL="228600" lvl="2"/>
            <a:r>
              <a:rPr lang="en-US" sz="2000" b="1" i="1" dirty="0">
                <a:solidFill>
                  <a:srgbClr val="0070C0"/>
                </a:solidFill>
                <a:latin typeface="Consolas" panose="020B0609020204030204" pitchFamily="49" charset="0"/>
                <a:cs typeface="Consolas" panose="020B0609020204030204" pitchFamily="49" charset="0"/>
              </a:rPr>
              <a:t>SimpleCV:2&gt; faces = </a:t>
            </a:r>
            <a:r>
              <a:rPr lang="en-US" sz="2000" b="1" i="1" dirty="0" err="1">
                <a:solidFill>
                  <a:srgbClr val="0070C0"/>
                </a:solidFill>
                <a:latin typeface="Consolas" panose="020B0609020204030204" pitchFamily="49" charset="0"/>
                <a:cs typeface="Consolas" panose="020B0609020204030204" pitchFamily="49" charset="0"/>
              </a:rPr>
              <a:t>i.findHaarFeatures</a:t>
            </a:r>
            <a:r>
              <a:rPr lang="en-US" sz="2000" b="1" i="1" dirty="0">
                <a:solidFill>
                  <a:srgbClr val="0070C0"/>
                </a:solidFill>
                <a:latin typeface="Consolas" panose="020B0609020204030204" pitchFamily="49" charset="0"/>
                <a:cs typeface="Consolas" panose="020B0609020204030204" pitchFamily="49" charset="0"/>
              </a:rPr>
              <a:t>('face.xml', </a:t>
            </a:r>
            <a:r>
              <a:rPr lang="en-US" sz="2000" b="1" i="1" dirty="0" err="1">
                <a:solidFill>
                  <a:srgbClr val="0070C0"/>
                </a:solidFill>
                <a:latin typeface="Consolas" panose="020B0609020204030204" pitchFamily="49" charset="0"/>
                <a:cs typeface="Consolas" panose="020B0609020204030204" pitchFamily="49" charset="0"/>
              </a:rPr>
              <a:t>min_neighbors</a:t>
            </a:r>
            <a:r>
              <a:rPr lang="en-US" sz="2000" b="1" i="1" dirty="0">
                <a:solidFill>
                  <a:srgbClr val="0070C0"/>
                </a:solidFill>
                <a:latin typeface="Consolas" panose="020B0609020204030204" pitchFamily="49" charset="0"/>
                <a:cs typeface="Consolas" panose="020B0609020204030204" pitchFamily="49" charset="0"/>
              </a:rPr>
              <a:t>=5) SimpleCV:3&gt; </a:t>
            </a:r>
            <a:r>
              <a:rPr lang="en-US" sz="2000" b="1" i="1" dirty="0" err="1">
                <a:solidFill>
                  <a:srgbClr val="0070C0"/>
                </a:solidFill>
                <a:latin typeface="Consolas" panose="020B0609020204030204" pitchFamily="49" charset="0"/>
                <a:cs typeface="Consolas" panose="020B0609020204030204" pitchFamily="49" charset="0"/>
              </a:rPr>
              <a:t>faces.draw</a:t>
            </a:r>
            <a:r>
              <a:rPr lang="en-US" sz="2000" b="1" i="1" dirty="0">
                <a:solidFill>
                  <a:srgbClr val="0070C0"/>
                </a:solidFill>
                <a:latin typeface="Consolas" panose="020B0609020204030204" pitchFamily="49" charset="0"/>
                <a:cs typeface="Consolas" panose="020B0609020204030204" pitchFamily="49" charset="0"/>
              </a:rPr>
              <a:t>(width=4) </a:t>
            </a:r>
          </a:p>
          <a:p>
            <a:pPr marL="228600" lvl="2"/>
            <a:r>
              <a:rPr lang="en-US" sz="2000" b="1" i="1" dirty="0">
                <a:solidFill>
                  <a:srgbClr val="0070C0"/>
                </a:solidFill>
                <a:latin typeface="Consolas" panose="020B0609020204030204" pitchFamily="49" charset="0"/>
                <a:cs typeface="Consolas" panose="020B0609020204030204" pitchFamily="49" charset="0"/>
              </a:rPr>
              <a:t>SimpleCV:4&gt; </a:t>
            </a:r>
            <a:r>
              <a:rPr lang="en-US" sz="2000" b="1" i="1" dirty="0" err="1">
                <a:solidFill>
                  <a:srgbClr val="0070C0"/>
                </a:solidFill>
                <a:latin typeface="Consolas" panose="020B0609020204030204" pitchFamily="49" charset="0"/>
                <a:cs typeface="Consolas" panose="020B0609020204030204" pitchFamily="49" charset="0"/>
              </a:rPr>
              <a:t>i.show</a:t>
            </a:r>
            <a:r>
              <a:rPr lang="en-US" sz="2000" b="1" i="1" dirty="0">
                <a:solidFill>
                  <a:srgbClr val="0070C0"/>
                </a:solidFill>
                <a:latin typeface="Consolas" panose="020B0609020204030204" pitchFamily="49" charset="0"/>
                <a:cs typeface="Consolas" panose="020B0609020204030204" pitchFamily="49" charset="0"/>
              </a:rPr>
              <a:t>()</a:t>
            </a:r>
            <a:endParaRPr lang="en-US" sz="2000" dirty="0"/>
          </a:p>
        </p:txBody>
      </p:sp>
    </p:spTree>
    <p:extLst>
      <p:ext uri="{BB962C8B-B14F-4D97-AF65-F5344CB8AC3E}">
        <p14:creationId xmlns:p14="http://schemas.microsoft.com/office/powerpoint/2010/main" val="42686556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a:t> Face Detection </a:t>
            </a:r>
          </a:p>
        </p:txBody>
      </p:sp>
      <p:sp>
        <p:nvSpPr>
          <p:cNvPr id="5" name="AutoShape 2" descr="http://raspberry.piaustralia.com.au/product-images/piwithbox.jpg"/>
          <p:cNvSpPr>
            <a:spLocks noChangeAspect="1" noChangeArrowheads="1"/>
          </p:cNvSpPr>
          <p:nvPr/>
        </p:nvSpPr>
        <p:spPr bwMode="auto">
          <a:xfrm>
            <a:off x="63500" y="-136525"/>
            <a:ext cx="9772650" cy="6343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TextBox 5"/>
          <p:cNvSpPr txBox="1"/>
          <p:nvPr/>
        </p:nvSpPr>
        <p:spPr>
          <a:xfrm>
            <a:off x="278295" y="721217"/>
            <a:ext cx="11357113" cy="1323439"/>
          </a:xfrm>
          <a:prstGeom prst="rect">
            <a:avLst/>
          </a:prstGeom>
          <a:noFill/>
        </p:spPr>
        <p:txBody>
          <a:bodyPr wrap="square" rtlCol="0">
            <a:spAutoFit/>
          </a:bodyPr>
          <a:lstStyle/>
          <a:p>
            <a:pPr marL="571500" lvl="2" indent="-342900">
              <a:buFont typeface="Arial" panose="020B0604020202020204" pitchFamily="34" charset="0"/>
              <a:buChar char="•"/>
            </a:pPr>
            <a:r>
              <a:rPr lang="en-US" sz="2000" dirty="0"/>
              <a:t>This opens the image viewing window with the faces marked with rectangles, as shown in following figure:</a:t>
            </a:r>
          </a:p>
          <a:p>
            <a:pPr marL="571500" lvl="2" indent="-342900">
              <a:buFont typeface="Arial" panose="020B0604020202020204" pitchFamily="34" charset="0"/>
              <a:buChar char="•"/>
            </a:pPr>
            <a:endParaRPr lang="en-US" sz="2000" dirty="0"/>
          </a:p>
          <a:p>
            <a:pPr marL="571500" lvl="2" indent="-342900">
              <a:buFont typeface="Arial" panose="020B0604020202020204" pitchFamily="34" charset="0"/>
              <a:buChar char="•"/>
            </a:pPr>
            <a:endParaRPr lang="en-US" sz="2000" dirty="0"/>
          </a:p>
        </p:txBody>
      </p:sp>
      <p:pic>
        <p:nvPicPr>
          <p:cNvPr id="2" name="Picture 1"/>
          <p:cNvPicPr>
            <a:picLocks noChangeAspect="1"/>
          </p:cNvPicPr>
          <p:nvPr/>
        </p:nvPicPr>
        <p:blipFill>
          <a:blip r:embed="rId2"/>
          <a:stretch>
            <a:fillRect/>
          </a:stretch>
        </p:blipFill>
        <p:spPr>
          <a:xfrm>
            <a:off x="2793975" y="1265602"/>
            <a:ext cx="6604049" cy="5530664"/>
          </a:xfrm>
          <a:prstGeom prst="rect">
            <a:avLst/>
          </a:prstGeom>
        </p:spPr>
      </p:pic>
    </p:spTree>
    <p:extLst>
      <p:ext uri="{BB962C8B-B14F-4D97-AF65-F5344CB8AC3E}">
        <p14:creationId xmlns:p14="http://schemas.microsoft.com/office/powerpoint/2010/main" val="5921872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a:t> Face Detection </a:t>
            </a:r>
          </a:p>
        </p:txBody>
      </p:sp>
      <p:sp>
        <p:nvSpPr>
          <p:cNvPr id="5" name="AutoShape 2" descr="http://raspberry.piaustralia.com.au/product-images/piwithbox.jpg"/>
          <p:cNvSpPr>
            <a:spLocks noChangeAspect="1" noChangeArrowheads="1"/>
          </p:cNvSpPr>
          <p:nvPr/>
        </p:nvSpPr>
        <p:spPr bwMode="auto">
          <a:xfrm>
            <a:off x="63500" y="-136525"/>
            <a:ext cx="9772650" cy="6343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TextBox 5"/>
          <p:cNvSpPr txBox="1"/>
          <p:nvPr/>
        </p:nvSpPr>
        <p:spPr>
          <a:xfrm>
            <a:off x="278295" y="721217"/>
            <a:ext cx="11357113" cy="6093976"/>
          </a:xfrm>
          <a:prstGeom prst="rect">
            <a:avLst/>
          </a:prstGeom>
          <a:noFill/>
        </p:spPr>
        <p:txBody>
          <a:bodyPr wrap="square" rtlCol="0">
            <a:spAutoFit/>
          </a:bodyPr>
          <a:lstStyle/>
          <a:p>
            <a:pPr marL="571500" lvl="2" indent="-342900">
              <a:buFont typeface="Arial" panose="020B0604020202020204" pitchFamily="34" charset="0"/>
              <a:buChar char="•"/>
            </a:pPr>
            <a:r>
              <a:rPr lang="en-US" sz="2000" dirty="0"/>
              <a:t>As well as interfacing with a camera, you can also load existing files into </a:t>
            </a:r>
            <a:r>
              <a:rPr lang="en-US" sz="2000" dirty="0" err="1"/>
              <a:t>SimpleCV</a:t>
            </a:r>
            <a:r>
              <a:rPr lang="en-US" sz="2000" dirty="0"/>
              <a:t>. In the previous example, the image </a:t>
            </a:r>
            <a:r>
              <a:rPr lang="en-US" sz="2000" b="1" i="1" dirty="0" err="1">
                <a:solidFill>
                  <a:srgbClr val="0070C0"/>
                </a:solidFill>
                <a:latin typeface="Consolas" panose="020B0609020204030204" pitchFamily="49" charset="0"/>
                <a:cs typeface="Consolas" panose="020B0609020204030204" pitchFamily="49" charset="0"/>
              </a:rPr>
              <a:t>i</a:t>
            </a:r>
            <a:r>
              <a:rPr lang="en-US" sz="2000" dirty="0"/>
              <a:t> is loaded from the file </a:t>
            </a:r>
            <a:r>
              <a:rPr lang="en-US" sz="2000" b="1" i="1" dirty="0">
                <a:solidFill>
                  <a:srgbClr val="0070C0"/>
                </a:solidFill>
                <a:latin typeface="Consolas" panose="020B0609020204030204" pitchFamily="49" charset="0"/>
                <a:cs typeface="Consolas" panose="020B0609020204030204" pitchFamily="49" charset="0"/>
              </a:rPr>
              <a:t>faces.jpg</a:t>
            </a:r>
            <a:r>
              <a:rPr lang="en-US" sz="2000" dirty="0"/>
              <a:t>. The method find </a:t>
            </a:r>
            <a:r>
              <a:rPr lang="en-US" sz="2000" b="1" i="1" dirty="0" err="1">
                <a:solidFill>
                  <a:srgbClr val="0070C0"/>
                </a:solidFill>
                <a:latin typeface="Consolas" panose="020B0609020204030204" pitchFamily="49" charset="0"/>
                <a:cs typeface="Consolas" panose="020B0609020204030204" pitchFamily="49" charset="0"/>
              </a:rPr>
              <a:t>HaarFeatures</a:t>
            </a:r>
            <a:r>
              <a:rPr lang="en-US" sz="2000" dirty="0"/>
              <a:t> has one mandatory file, which is the type of feature that is being searched for. These features are called </a:t>
            </a:r>
            <a:r>
              <a:rPr lang="en-US" sz="2000" b="1" i="1" dirty="0" err="1">
                <a:solidFill>
                  <a:srgbClr val="0070C0"/>
                </a:solidFill>
                <a:latin typeface="Consolas" panose="020B0609020204030204" pitchFamily="49" charset="0"/>
                <a:cs typeface="Consolas" panose="020B0609020204030204" pitchFamily="49" charset="0"/>
              </a:rPr>
              <a:t>haar</a:t>
            </a:r>
            <a:r>
              <a:rPr lang="en-US" sz="2000" dirty="0"/>
              <a:t> features and are described by an XML file. </a:t>
            </a:r>
            <a:r>
              <a:rPr lang="en-US" sz="2000" dirty="0" err="1"/>
              <a:t>SimpleCV</a:t>
            </a:r>
            <a:r>
              <a:rPr lang="en-US" sz="2000" dirty="0"/>
              <a:t> comes preloaded with some of these files, but you can also find more specific </a:t>
            </a:r>
            <a:r>
              <a:rPr lang="en-US" sz="2000" b="1" i="1" dirty="0" err="1">
                <a:solidFill>
                  <a:srgbClr val="0070C0"/>
                </a:solidFill>
                <a:latin typeface="Consolas" panose="020B0609020204030204" pitchFamily="49" charset="0"/>
                <a:cs typeface="Consolas" panose="020B0609020204030204" pitchFamily="49" charset="0"/>
              </a:rPr>
              <a:t>haar</a:t>
            </a:r>
            <a:r>
              <a:rPr lang="en-US" sz="2000" dirty="0"/>
              <a:t> files on the Internet. </a:t>
            </a:r>
          </a:p>
          <a:p>
            <a:pPr marL="571500" lvl="2" indent="-342900">
              <a:buFont typeface="Arial" panose="020B0604020202020204" pitchFamily="34" charset="0"/>
              <a:buChar char="•"/>
            </a:pPr>
            <a:endParaRPr lang="en-US" sz="2000" b="1" i="1" dirty="0">
              <a:solidFill>
                <a:srgbClr val="0070C0"/>
              </a:solidFill>
              <a:latin typeface="Consolas" panose="020B0609020204030204" pitchFamily="49" charset="0"/>
              <a:cs typeface="Consolas" panose="020B0609020204030204" pitchFamily="49" charset="0"/>
            </a:endParaRPr>
          </a:p>
          <a:p>
            <a:pPr marL="571500" lvl="2" indent="-342900">
              <a:buFont typeface="Arial" panose="020B0604020202020204" pitchFamily="34" charset="0"/>
              <a:buChar char="•"/>
            </a:pPr>
            <a:r>
              <a:rPr lang="en-US" sz="2000" dirty="0"/>
              <a:t>The second parameter used in this example (</a:t>
            </a:r>
            <a:r>
              <a:rPr lang="en-US" sz="2000" b="1" i="1" dirty="0" err="1">
                <a:solidFill>
                  <a:srgbClr val="0070C0"/>
                </a:solidFill>
                <a:latin typeface="Consolas" panose="020B0609020204030204" pitchFamily="49" charset="0"/>
                <a:cs typeface="Consolas" panose="020B0609020204030204" pitchFamily="49" charset="0"/>
              </a:rPr>
              <a:t>min_neighbors</a:t>
            </a:r>
            <a:r>
              <a:rPr lang="en-US" sz="2000" dirty="0"/>
              <a:t>) will tune the </a:t>
            </a:r>
            <a:r>
              <a:rPr lang="en-US" sz="2000" b="1" i="1" dirty="0" err="1">
                <a:solidFill>
                  <a:srgbClr val="0070C0"/>
                </a:solidFill>
                <a:latin typeface="Consolas" panose="020B0609020204030204" pitchFamily="49" charset="0"/>
                <a:cs typeface="Consolas" panose="020B0609020204030204" pitchFamily="49" charset="0"/>
              </a:rPr>
              <a:t>haar</a:t>
            </a:r>
            <a:r>
              <a:rPr lang="en-US" sz="2000" dirty="0"/>
              <a:t> function. Decreasing  </a:t>
            </a:r>
            <a:r>
              <a:rPr lang="en-US" sz="2000" b="1" i="1" dirty="0" err="1">
                <a:solidFill>
                  <a:srgbClr val="0070C0"/>
                </a:solidFill>
                <a:latin typeface="Consolas" panose="020B0609020204030204" pitchFamily="49" charset="0"/>
                <a:cs typeface="Consolas" panose="020B0609020204030204" pitchFamily="49" charset="0"/>
              </a:rPr>
              <a:t>min_neighbors</a:t>
            </a:r>
            <a:r>
              <a:rPr lang="en-US" sz="2000" dirty="0"/>
              <a:t> increases the number of false positives. When you see the false positives, they often have a face-</a:t>
            </a:r>
            <a:r>
              <a:rPr lang="en-US" sz="2000" dirty="0" err="1"/>
              <a:t>ish</a:t>
            </a:r>
            <a:r>
              <a:rPr lang="en-US" sz="2000" dirty="0"/>
              <a:t> element to them (mouth, nose, and eyes).</a:t>
            </a:r>
          </a:p>
          <a:p>
            <a:pPr marL="571500" lvl="2" indent="-342900">
              <a:buFont typeface="Arial" panose="020B0604020202020204" pitchFamily="34" charset="0"/>
              <a:buChar char="•"/>
            </a:pPr>
            <a:endParaRPr lang="en-US" sz="2000" b="1" i="1" dirty="0">
              <a:solidFill>
                <a:srgbClr val="0070C0"/>
              </a:solidFill>
              <a:latin typeface="Consolas" panose="020B0609020204030204" pitchFamily="49" charset="0"/>
              <a:cs typeface="Consolas" panose="020B0609020204030204" pitchFamily="49" charset="0"/>
            </a:endParaRPr>
          </a:p>
          <a:p>
            <a:pPr marL="571500" lvl="2" indent="-342900">
              <a:buFont typeface="Arial" panose="020B0604020202020204" pitchFamily="34" charset="0"/>
              <a:buChar char="•"/>
            </a:pPr>
            <a:r>
              <a:rPr lang="en-US" sz="2000" dirty="0"/>
              <a:t>There are many built-in </a:t>
            </a:r>
            <a:r>
              <a:rPr lang="en-US" sz="2000" dirty="0" err="1"/>
              <a:t>haar</a:t>
            </a:r>
            <a:r>
              <a:rPr lang="en-US" sz="2000" dirty="0"/>
              <a:t> features. You can list them all by using the command:</a:t>
            </a:r>
          </a:p>
          <a:p>
            <a:pPr marL="571500" lvl="2" indent="-342900">
              <a:buFont typeface="Arial" panose="020B0604020202020204" pitchFamily="34" charset="0"/>
              <a:buChar char="•"/>
            </a:pPr>
            <a:endParaRPr lang="en-US" sz="2000" dirty="0"/>
          </a:p>
          <a:p>
            <a:pPr marL="571500" lvl="2" indent="-342900">
              <a:buFont typeface="Arial" panose="020B0604020202020204" pitchFamily="34" charset="0"/>
              <a:buChar char="•"/>
            </a:pPr>
            <a:r>
              <a:rPr lang="en-US" sz="2000" b="1" i="1" dirty="0">
                <a:solidFill>
                  <a:srgbClr val="0070C0"/>
                </a:solidFill>
                <a:latin typeface="Consolas" panose="020B0609020204030204" pitchFamily="49" charset="0"/>
                <a:cs typeface="Consolas" panose="020B0609020204030204" pitchFamily="49" charset="0"/>
              </a:rPr>
              <a:t>SimpleCV:5&gt; </a:t>
            </a:r>
            <a:r>
              <a:rPr lang="en-US" sz="2000" b="1" i="1" dirty="0" err="1">
                <a:solidFill>
                  <a:srgbClr val="0070C0"/>
                </a:solidFill>
                <a:latin typeface="Consolas" panose="020B0609020204030204" pitchFamily="49" charset="0"/>
                <a:cs typeface="Consolas" panose="020B0609020204030204" pitchFamily="49" charset="0"/>
              </a:rPr>
              <a:t>i.listHaarFeature</a:t>
            </a:r>
            <a:r>
              <a:rPr lang="en-US" sz="2000" b="1" i="1" dirty="0">
                <a:solidFill>
                  <a:srgbClr val="0070C0"/>
                </a:solidFill>
                <a:latin typeface="Consolas" panose="020B0609020204030204" pitchFamily="49" charset="0"/>
                <a:cs typeface="Consolas" panose="020B0609020204030204" pitchFamily="49" charset="0"/>
              </a:rPr>
              <a:t>() </a:t>
            </a:r>
          </a:p>
          <a:p>
            <a:pPr marL="571500" lvl="2" indent="-342900">
              <a:buFont typeface="Arial" panose="020B0604020202020204" pitchFamily="34" charset="0"/>
              <a:buChar char="•"/>
            </a:pPr>
            <a:endParaRPr lang="en-US" sz="2000" b="1" i="1" dirty="0">
              <a:solidFill>
                <a:srgbClr val="0070C0"/>
              </a:solidFill>
              <a:latin typeface="Consolas" panose="020B0609020204030204" pitchFamily="49" charset="0"/>
              <a:cs typeface="Consolas" panose="020B0609020204030204" pitchFamily="49" charset="0"/>
            </a:endParaRPr>
          </a:p>
          <a:p>
            <a:pPr marL="571500" lvl="2" indent="-342900">
              <a:buFont typeface="Arial" panose="020B0604020202020204" pitchFamily="34" charset="0"/>
              <a:buChar char="•"/>
            </a:pPr>
            <a:r>
              <a:rPr lang="en-US" b="1" i="1" dirty="0">
                <a:solidFill>
                  <a:srgbClr val="0070C0"/>
                </a:solidFill>
                <a:latin typeface="Consolas" panose="020B0609020204030204" pitchFamily="49" charset="0"/>
                <a:cs typeface="Consolas" panose="020B0609020204030204" pitchFamily="49" charset="0"/>
              </a:rPr>
              <a:t>SimpleCV:4&gt; fullbody.xml', 'face4.xml', 'face.xml', 'upper_body.xml', 'right_ear.xml', 'eye.xml', 'lower_body.xml', 'two_eyes_small.xml', 'nose.xml', 'face2.xml', 'lefteye.xml', 'right_eye.xml', 'two_eyes_big.xml', 'face3.xml', 'mouth.xml', 'glasses.xml', 'profile.xml', 'left_ear.xml', 'left_eye2.xml', 'upper_body2.xml', 'right_eye2.xml', 'face_cv2.xml'</a:t>
            </a:r>
          </a:p>
          <a:p>
            <a:pPr marL="571500" lvl="2" indent="-342900">
              <a:buFont typeface="Arial" panose="020B0604020202020204" pitchFamily="34" charset="0"/>
              <a:buChar char="•"/>
            </a:pPr>
            <a:endParaRPr lang="en-US" sz="2000" dirty="0"/>
          </a:p>
        </p:txBody>
      </p:sp>
    </p:spTree>
    <p:extLst>
      <p:ext uri="{BB962C8B-B14F-4D97-AF65-F5344CB8AC3E}">
        <p14:creationId xmlns:p14="http://schemas.microsoft.com/office/powerpoint/2010/main" val="13894529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a:t> Face Password Project </a:t>
            </a:r>
          </a:p>
        </p:txBody>
      </p:sp>
      <p:sp>
        <p:nvSpPr>
          <p:cNvPr id="5" name="AutoShape 2" descr="http://raspberry.piaustralia.com.au/product-images/piwithbox.jpg"/>
          <p:cNvSpPr>
            <a:spLocks noChangeAspect="1" noChangeArrowheads="1"/>
          </p:cNvSpPr>
          <p:nvPr/>
        </p:nvSpPr>
        <p:spPr bwMode="auto">
          <a:xfrm>
            <a:off x="63500" y="-136525"/>
            <a:ext cx="9772650" cy="6343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TextBox 5"/>
          <p:cNvSpPr txBox="1"/>
          <p:nvPr/>
        </p:nvSpPr>
        <p:spPr>
          <a:xfrm>
            <a:off x="278295" y="721217"/>
            <a:ext cx="11357113" cy="5909310"/>
          </a:xfrm>
          <a:prstGeom prst="rect">
            <a:avLst/>
          </a:prstGeom>
          <a:noFill/>
        </p:spPr>
        <p:txBody>
          <a:bodyPr wrap="square" rtlCol="0">
            <a:spAutoFit/>
          </a:bodyPr>
          <a:lstStyle/>
          <a:p>
            <a:pPr marL="228600" lvl="2"/>
            <a:r>
              <a:rPr lang="en-US" b="1" i="1" dirty="0">
                <a:solidFill>
                  <a:srgbClr val="0070C0"/>
                </a:solidFill>
                <a:latin typeface="Consolas" panose="020B0609020204030204" pitchFamily="49" charset="0"/>
                <a:cs typeface="Consolas" panose="020B0609020204030204" pitchFamily="49" charset="0"/>
              </a:rPr>
              <a:t>import </a:t>
            </a:r>
            <a:r>
              <a:rPr lang="en-US" b="1" i="1" dirty="0" err="1">
                <a:solidFill>
                  <a:srgbClr val="0070C0"/>
                </a:solidFill>
                <a:latin typeface="Consolas" panose="020B0609020204030204" pitchFamily="49" charset="0"/>
                <a:cs typeface="Consolas" panose="020B0609020204030204" pitchFamily="49" charset="0"/>
              </a:rPr>
              <a:t>picamera</a:t>
            </a:r>
            <a:endParaRPr lang="en-US" b="1" i="1" dirty="0">
              <a:solidFill>
                <a:srgbClr val="0070C0"/>
              </a:solidFill>
              <a:latin typeface="Consolas" panose="020B0609020204030204" pitchFamily="49" charset="0"/>
              <a:cs typeface="Consolas" panose="020B0609020204030204" pitchFamily="49" charset="0"/>
            </a:endParaRPr>
          </a:p>
          <a:p>
            <a:pPr marL="228600" lvl="2"/>
            <a:r>
              <a:rPr lang="en-US" b="1" i="1" dirty="0">
                <a:solidFill>
                  <a:srgbClr val="0070C0"/>
                </a:solidFill>
                <a:latin typeface="Consolas" panose="020B0609020204030204" pitchFamily="49" charset="0"/>
                <a:cs typeface="Consolas" panose="020B0609020204030204" pitchFamily="49" charset="0"/>
              </a:rPr>
              <a:t>import time</a:t>
            </a:r>
          </a:p>
          <a:p>
            <a:pPr marL="228600" lvl="2"/>
            <a:r>
              <a:rPr lang="en-US" b="1" i="1" dirty="0">
                <a:solidFill>
                  <a:srgbClr val="0070C0"/>
                </a:solidFill>
                <a:latin typeface="Consolas" panose="020B0609020204030204" pitchFamily="49" charset="0"/>
                <a:cs typeface="Consolas" panose="020B0609020204030204" pitchFamily="49" charset="0"/>
              </a:rPr>
              <a:t>from </a:t>
            </a:r>
            <a:r>
              <a:rPr lang="en-US" b="1" i="1" dirty="0" err="1">
                <a:solidFill>
                  <a:srgbClr val="0070C0"/>
                </a:solidFill>
                <a:latin typeface="Consolas" panose="020B0609020204030204" pitchFamily="49" charset="0"/>
                <a:cs typeface="Consolas" panose="020B0609020204030204" pitchFamily="49" charset="0"/>
              </a:rPr>
              <a:t>SimpleCV</a:t>
            </a:r>
            <a:r>
              <a:rPr lang="en-US" b="1" i="1">
                <a:solidFill>
                  <a:srgbClr val="0070C0"/>
                </a:solidFill>
                <a:latin typeface="Consolas" panose="020B0609020204030204" pitchFamily="49" charset="0"/>
                <a:cs typeface="Consolas" panose="020B0609020204030204" pitchFamily="49" charset="0"/>
              </a:rPr>
              <a:t> import </a:t>
            </a:r>
            <a:r>
              <a:rPr lang="en-US" b="1" i="1" dirty="0">
                <a:solidFill>
                  <a:srgbClr val="0070C0"/>
                </a:solidFill>
                <a:latin typeface="Consolas" panose="020B0609020204030204" pitchFamily="49" charset="0"/>
                <a:cs typeface="Consolas" panose="020B0609020204030204" pitchFamily="49" charset="0"/>
              </a:rPr>
              <a:t>Color, Image, np</a:t>
            </a:r>
          </a:p>
          <a:p>
            <a:pPr marL="228600" lvl="2"/>
            <a:r>
              <a:rPr lang="en-US" b="1" i="1" dirty="0">
                <a:solidFill>
                  <a:srgbClr val="0070C0"/>
                </a:solidFill>
                <a:latin typeface="Consolas" panose="020B0609020204030204" pitchFamily="49" charset="0"/>
                <a:cs typeface="Consolas" panose="020B0609020204030204" pitchFamily="49" charset="0"/>
              </a:rPr>
              <a:t>import </a:t>
            </a:r>
            <a:r>
              <a:rPr lang="en-US" b="1" i="1" dirty="0" err="1">
                <a:solidFill>
                  <a:srgbClr val="0070C0"/>
                </a:solidFill>
                <a:latin typeface="Consolas" panose="020B0609020204030204" pitchFamily="49" charset="0"/>
                <a:cs typeface="Consolas" panose="020B0609020204030204" pitchFamily="49" charset="0"/>
              </a:rPr>
              <a:t>RPi.GPIO</a:t>
            </a:r>
            <a:r>
              <a:rPr lang="en-US" b="1" i="1" dirty="0">
                <a:solidFill>
                  <a:srgbClr val="0070C0"/>
                </a:solidFill>
                <a:latin typeface="Consolas" panose="020B0609020204030204" pitchFamily="49" charset="0"/>
                <a:cs typeface="Consolas" panose="020B0609020204030204" pitchFamily="49" charset="0"/>
              </a:rPr>
              <a:t> as GPIO</a:t>
            </a:r>
          </a:p>
          <a:p>
            <a:pPr marL="228600" lvl="2"/>
            <a:endParaRPr lang="en-US" b="1" i="1" dirty="0">
              <a:solidFill>
                <a:srgbClr val="0070C0"/>
              </a:solidFill>
              <a:latin typeface="Consolas" panose="020B0609020204030204" pitchFamily="49" charset="0"/>
              <a:cs typeface="Consolas" panose="020B0609020204030204" pitchFamily="49" charset="0"/>
            </a:endParaRPr>
          </a:p>
          <a:p>
            <a:pPr marL="228600" lvl="2"/>
            <a:r>
              <a:rPr lang="en-US" b="1" i="1" dirty="0">
                <a:solidFill>
                  <a:srgbClr val="0070C0"/>
                </a:solidFill>
                <a:latin typeface="Consolas" panose="020B0609020204030204" pitchFamily="49" charset="0"/>
                <a:cs typeface="Consolas" panose="020B0609020204030204" pitchFamily="49" charset="0"/>
              </a:rPr>
              <a:t>quality = 400</a:t>
            </a:r>
          </a:p>
          <a:p>
            <a:pPr marL="228600" lvl="2"/>
            <a:r>
              <a:rPr lang="en-US" b="1" i="1" dirty="0" err="1">
                <a:solidFill>
                  <a:srgbClr val="0070C0"/>
                </a:solidFill>
                <a:latin typeface="Consolas" panose="020B0609020204030204" pitchFamily="49" charset="0"/>
                <a:cs typeface="Consolas" panose="020B0609020204030204" pitchFamily="49" charset="0"/>
              </a:rPr>
              <a:t>minMatch</a:t>
            </a:r>
            <a:r>
              <a:rPr lang="en-US" b="1" i="1" dirty="0">
                <a:solidFill>
                  <a:srgbClr val="0070C0"/>
                </a:solidFill>
                <a:latin typeface="Consolas" panose="020B0609020204030204" pitchFamily="49" charset="0"/>
                <a:cs typeface="Consolas" panose="020B0609020204030204" pitchFamily="49" charset="0"/>
              </a:rPr>
              <a:t> = 0.3</a:t>
            </a:r>
          </a:p>
          <a:p>
            <a:pPr marL="228600" lvl="2"/>
            <a:endParaRPr lang="en-US" b="1" i="1" dirty="0">
              <a:solidFill>
                <a:srgbClr val="0070C0"/>
              </a:solidFill>
              <a:latin typeface="Consolas" panose="020B0609020204030204" pitchFamily="49" charset="0"/>
              <a:cs typeface="Consolas" panose="020B0609020204030204" pitchFamily="49" charset="0"/>
            </a:endParaRPr>
          </a:p>
          <a:p>
            <a:pPr marL="228600" lvl="2"/>
            <a:r>
              <a:rPr lang="en-US" b="1" i="1" dirty="0" err="1">
                <a:solidFill>
                  <a:srgbClr val="0070C0"/>
                </a:solidFill>
                <a:latin typeface="Consolas" panose="020B0609020204030204" pitchFamily="49" charset="0"/>
                <a:cs typeface="Consolas" panose="020B0609020204030204" pitchFamily="49" charset="0"/>
              </a:rPr>
              <a:t>RedLED</a:t>
            </a:r>
            <a:r>
              <a:rPr lang="en-US" b="1" i="1" dirty="0">
                <a:solidFill>
                  <a:srgbClr val="0070C0"/>
                </a:solidFill>
                <a:latin typeface="Consolas" panose="020B0609020204030204" pitchFamily="49" charset="0"/>
                <a:cs typeface="Consolas" panose="020B0609020204030204" pitchFamily="49" charset="0"/>
              </a:rPr>
              <a:t> = 18</a:t>
            </a:r>
          </a:p>
          <a:p>
            <a:pPr marL="228600" lvl="2"/>
            <a:r>
              <a:rPr lang="en-US" b="1" i="1" dirty="0" err="1">
                <a:solidFill>
                  <a:srgbClr val="0070C0"/>
                </a:solidFill>
                <a:latin typeface="Consolas" panose="020B0609020204030204" pitchFamily="49" charset="0"/>
                <a:cs typeface="Consolas" panose="020B0609020204030204" pitchFamily="49" charset="0"/>
              </a:rPr>
              <a:t>GreenLED</a:t>
            </a:r>
            <a:r>
              <a:rPr lang="en-US" b="1" i="1" dirty="0">
                <a:solidFill>
                  <a:srgbClr val="0070C0"/>
                </a:solidFill>
                <a:latin typeface="Consolas" panose="020B0609020204030204" pitchFamily="49" charset="0"/>
                <a:cs typeface="Consolas" panose="020B0609020204030204" pitchFamily="49" charset="0"/>
              </a:rPr>
              <a:t> = 23</a:t>
            </a:r>
          </a:p>
          <a:p>
            <a:pPr marL="228600" lvl="2"/>
            <a:r>
              <a:rPr lang="en-US" b="1" i="1" dirty="0" err="1">
                <a:solidFill>
                  <a:srgbClr val="0070C0"/>
                </a:solidFill>
                <a:latin typeface="Consolas" panose="020B0609020204030204" pitchFamily="49" charset="0"/>
                <a:cs typeface="Consolas" panose="020B0609020204030204" pitchFamily="49" charset="0"/>
              </a:rPr>
              <a:t>YellowLED</a:t>
            </a:r>
            <a:r>
              <a:rPr lang="en-US" b="1" i="1" dirty="0">
                <a:solidFill>
                  <a:srgbClr val="0070C0"/>
                </a:solidFill>
                <a:latin typeface="Consolas" panose="020B0609020204030204" pitchFamily="49" charset="0"/>
                <a:cs typeface="Consolas" panose="020B0609020204030204" pitchFamily="49" charset="0"/>
              </a:rPr>
              <a:t> = 24</a:t>
            </a:r>
          </a:p>
          <a:p>
            <a:pPr marL="228600" lvl="2"/>
            <a:endParaRPr lang="en-US" b="1" i="1" dirty="0">
              <a:solidFill>
                <a:srgbClr val="0070C0"/>
              </a:solidFill>
              <a:latin typeface="Consolas" panose="020B0609020204030204" pitchFamily="49" charset="0"/>
              <a:cs typeface="Consolas" panose="020B0609020204030204" pitchFamily="49" charset="0"/>
            </a:endParaRPr>
          </a:p>
          <a:p>
            <a:pPr marL="228600" lvl="2"/>
            <a:r>
              <a:rPr lang="en-US" b="1" i="1" dirty="0">
                <a:solidFill>
                  <a:srgbClr val="0070C0"/>
                </a:solidFill>
                <a:latin typeface="Consolas" panose="020B0609020204030204" pitchFamily="49" charset="0"/>
                <a:cs typeface="Consolas" panose="020B0609020204030204" pitchFamily="49" charset="0"/>
              </a:rPr>
              <a:t>try:    </a:t>
            </a:r>
          </a:p>
          <a:p>
            <a:pPr marL="228600" lvl="2"/>
            <a:r>
              <a:rPr lang="en-US" b="1" i="1" dirty="0">
                <a:solidFill>
                  <a:srgbClr val="0070C0"/>
                </a:solidFill>
                <a:latin typeface="Consolas" panose="020B0609020204030204" pitchFamily="49" charset="0"/>
                <a:cs typeface="Consolas" panose="020B0609020204030204" pitchFamily="49" charset="0"/>
              </a:rPr>
              <a:t>	password = Image("password.jpg")</a:t>
            </a:r>
          </a:p>
          <a:p>
            <a:pPr marL="228600" lvl="2"/>
            <a:r>
              <a:rPr lang="en-US" b="1" i="1" dirty="0">
                <a:solidFill>
                  <a:srgbClr val="0070C0"/>
                </a:solidFill>
                <a:latin typeface="Consolas" panose="020B0609020204030204" pitchFamily="49" charset="0"/>
                <a:cs typeface="Consolas" panose="020B0609020204030204" pitchFamily="49" charset="0"/>
              </a:rPr>
              <a:t>except:    </a:t>
            </a:r>
          </a:p>
          <a:p>
            <a:pPr marL="228600" lvl="2"/>
            <a:r>
              <a:rPr lang="en-US" b="1" i="1" dirty="0">
                <a:solidFill>
                  <a:srgbClr val="0070C0"/>
                </a:solidFill>
                <a:latin typeface="Consolas" panose="020B0609020204030204" pitchFamily="49" charset="0"/>
                <a:cs typeface="Consolas" panose="020B0609020204030204" pitchFamily="49" charset="0"/>
              </a:rPr>
              <a:t>	password = None </a:t>
            </a:r>
          </a:p>
          <a:p>
            <a:pPr marL="228600" lvl="2"/>
            <a:endParaRPr lang="en-US" b="1" i="1" dirty="0">
              <a:solidFill>
                <a:srgbClr val="0070C0"/>
              </a:solidFill>
              <a:latin typeface="Consolas" panose="020B0609020204030204" pitchFamily="49" charset="0"/>
              <a:cs typeface="Consolas" panose="020B0609020204030204" pitchFamily="49" charset="0"/>
            </a:endParaRPr>
          </a:p>
          <a:p>
            <a:pPr marL="228600" lvl="2"/>
            <a:r>
              <a:rPr lang="en-US" b="1" i="1" dirty="0">
                <a:solidFill>
                  <a:srgbClr val="0070C0"/>
                </a:solidFill>
                <a:latin typeface="Consolas" panose="020B0609020204030204" pitchFamily="49" charset="0"/>
                <a:cs typeface="Consolas" panose="020B0609020204030204" pitchFamily="49" charset="0"/>
              </a:rPr>
              <a:t>mode = "unsaved“</a:t>
            </a:r>
          </a:p>
          <a:p>
            <a:pPr marL="228600" lvl="2"/>
            <a:r>
              <a:rPr lang="en-US" b="1" i="1" dirty="0">
                <a:solidFill>
                  <a:srgbClr val="0070C0"/>
                </a:solidFill>
                <a:latin typeface="Consolas" panose="020B0609020204030204" pitchFamily="49" charset="0"/>
                <a:cs typeface="Consolas" panose="020B0609020204030204" pitchFamily="49" charset="0"/>
              </a:rPr>
              <a:t>saved = False</a:t>
            </a:r>
          </a:p>
          <a:p>
            <a:pPr marL="228600" lvl="2"/>
            <a:endParaRPr lang="en-US" b="1" i="1" dirty="0">
              <a:solidFill>
                <a:srgbClr val="0070C0"/>
              </a:solidFill>
              <a:latin typeface="Consolas" panose="020B0609020204030204" pitchFamily="49" charset="0"/>
              <a:cs typeface="Consolas" panose="020B0609020204030204" pitchFamily="49" charset="0"/>
            </a:endParaRPr>
          </a:p>
          <a:p>
            <a:pPr marL="228600" lvl="2"/>
            <a:r>
              <a:rPr lang="en-US" b="1" i="1" dirty="0" err="1">
                <a:solidFill>
                  <a:srgbClr val="0070C0"/>
                </a:solidFill>
                <a:latin typeface="Consolas" panose="020B0609020204030204" pitchFamily="49" charset="0"/>
                <a:cs typeface="Consolas" panose="020B0609020204030204" pitchFamily="49" charset="0"/>
              </a:rPr>
              <a:t>minDist</a:t>
            </a:r>
            <a:r>
              <a:rPr lang="en-US" b="1" i="1" dirty="0">
                <a:solidFill>
                  <a:srgbClr val="0070C0"/>
                </a:solidFill>
                <a:latin typeface="Consolas" panose="020B0609020204030204" pitchFamily="49" charset="0"/>
                <a:cs typeface="Consolas" panose="020B0609020204030204" pitchFamily="49" charset="0"/>
              </a:rPr>
              <a:t> = 0.25</a:t>
            </a:r>
          </a:p>
        </p:txBody>
      </p:sp>
    </p:spTree>
    <p:extLst>
      <p:ext uri="{BB962C8B-B14F-4D97-AF65-F5344CB8AC3E}">
        <p14:creationId xmlns:p14="http://schemas.microsoft.com/office/powerpoint/2010/main" val="42515453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a:t> Face Password Project </a:t>
            </a:r>
          </a:p>
        </p:txBody>
      </p:sp>
      <p:sp>
        <p:nvSpPr>
          <p:cNvPr id="5" name="AutoShape 2" descr="http://raspberry.piaustralia.com.au/product-images/piwithbox.jpg"/>
          <p:cNvSpPr>
            <a:spLocks noChangeAspect="1" noChangeArrowheads="1"/>
          </p:cNvSpPr>
          <p:nvPr/>
        </p:nvSpPr>
        <p:spPr bwMode="auto">
          <a:xfrm>
            <a:off x="63500" y="-136525"/>
            <a:ext cx="9772650" cy="6343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TextBox 5"/>
          <p:cNvSpPr txBox="1"/>
          <p:nvPr/>
        </p:nvSpPr>
        <p:spPr>
          <a:xfrm>
            <a:off x="278295" y="721217"/>
            <a:ext cx="11357113" cy="6186309"/>
          </a:xfrm>
          <a:prstGeom prst="rect">
            <a:avLst/>
          </a:prstGeom>
          <a:noFill/>
        </p:spPr>
        <p:txBody>
          <a:bodyPr wrap="square" rtlCol="0">
            <a:spAutoFit/>
          </a:bodyPr>
          <a:lstStyle/>
          <a:p>
            <a:pPr marL="228600" lvl="2"/>
            <a:r>
              <a:rPr lang="en-US" b="1" i="1" dirty="0" err="1">
                <a:solidFill>
                  <a:srgbClr val="0070C0"/>
                </a:solidFill>
                <a:latin typeface="Consolas" panose="020B0609020204030204" pitchFamily="49" charset="0"/>
                <a:cs typeface="Consolas" panose="020B0609020204030204" pitchFamily="49" charset="0"/>
              </a:rPr>
              <a:t>GPIO.setmode</a:t>
            </a:r>
            <a:r>
              <a:rPr lang="en-US" b="1" i="1" dirty="0">
                <a:solidFill>
                  <a:srgbClr val="0070C0"/>
                </a:solidFill>
                <a:latin typeface="Consolas" panose="020B0609020204030204" pitchFamily="49" charset="0"/>
                <a:cs typeface="Consolas" panose="020B0609020204030204" pitchFamily="49" charset="0"/>
              </a:rPr>
              <a:t>(GPIO.BCM)</a:t>
            </a:r>
          </a:p>
          <a:p>
            <a:pPr marL="228600" lvl="2"/>
            <a:r>
              <a:rPr lang="en-US" b="1" i="1" dirty="0" err="1">
                <a:solidFill>
                  <a:srgbClr val="0070C0"/>
                </a:solidFill>
                <a:latin typeface="Consolas" panose="020B0609020204030204" pitchFamily="49" charset="0"/>
                <a:cs typeface="Consolas" panose="020B0609020204030204" pitchFamily="49" charset="0"/>
              </a:rPr>
              <a:t>GPIO.setup</a:t>
            </a:r>
            <a:r>
              <a:rPr lang="en-US" b="1" i="1" dirty="0">
                <a:solidFill>
                  <a:srgbClr val="0070C0"/>
                </a:solidFill>
                <a:latin typeface="Consolas" panose="020B0609020204030204" pitchFamily="49" charset="0"/>
                <a:cs typeface="Consolas" panose="020B0609020204030204" pitchFamily="49" charset="0"/>
              </a:rPr>
              <a:t>(</a:t>
            </a:r>
            <a:r>
              <a:rPr lang="en-US" b="1" i="1" dirty="0" err="1">
                <a:solidFill>
                  <a:srgbClr val="0070C0"/>
                </a:solidFill>
                <a:latin typeface="Consolas" panose="020B0609020204030204" pitchFamily="49" charset="0"/>
                <a:cs typeface="Consolas" panose="020B0609020204030204" pitchFamily="49" charset="0"/>
              </a:rPr>
              <a:t>RedLED</a:t>
            </a:r>
            <a:r>
              <a:rPr lang="en-US" b="1" i="1" dirty="0">
                <a:solidFill>
                  <a:srgbClr val="0070C0"/>
                </a:solidFill>
                <a:latin typeface="Consolas" panose="020B0609020204030204" pitchFamily="49" charset="0"/>
                <a:cs typeface="Consolas" panose="020B0609020204030204" pitchFamily="49" charset="0"/>
              </a:rPr>
              <a:t>, GPIO.OUT)</a:t>
            </a:r>
          </a:p>
          <a:p>
            <a:pPr marL="228600" lvl="2"/>
            <a:r>
              <a:rPr lang="en-US" b="1" i="1" dirty="0" err="1">
                <a:solidFill>
                  <a:srgbClr val="0070C0"/>
                </a:solidFill>
                <a:latin typeface="Consolas" panose="020B0609020204030204" pitchFamily="49" charset="0"/>
                <a:cs typeface="Consolas" panose="020B0609020204030204" pitchFamily="49" charset="0"/>
              </a:rPr>
              <a:t>GPIO.setup</a:t>
            </a:r>
            <a:r>
              <a:rPr lang="en-US" b="1" i="1" dirty="0">
                <a:solidFill>
                  <a:srgbClr val="0070C0"/>
                </a:solidFill>
                <a:latin typeface="Consolas" panose="020B0609020204030204" pitchFamily="49" charset="0"/>
                <a:cs typeface="Consolas" panose="020B0609020204030204" pitchFamily="49" charset="0"/>
              </a:rPr>
              <a:t>(</a:t>
            </a:r>
            <a:r>
              <a:rPr lang="en-US" b="1" i="1" dirty="0" err="1">
                <a:solidFill>
                  <a:srgbClr val="0070C0"/>
                </a:solidFill>
                <a:latin typeface="Consolas" panose="020B0609020204030204" pitchFamily="49" charset="0"/>
                <a:cs typeface="Consolas" panose="020B0609020204030204" pitchFamily="49" charset="0"/>
              </a:rPr>
              <a:t>GreenLED</a:t>
            </a:r>
            <a:r>
              <a:rPr lang="en-US" b="1" i="1" dirty="0">
                <a:solidFill>
                  <a:srgbClr val="0070C0"/>
                </a:solidFill>
                <a:latin typeface="Consolas" panose="020B0609020204030204" pitchFamily="49" charset="0"/>
                <a:cs typeface="Consolas" panose="020B0609020204030204" pitchFamily="49" charset="0"/>
              </a:rPr>
              <a:t>, GPIO.OUT)</a:t>
            </a:r>
          </a:p>
          <a:p>
            <a:pPr marL="228600" lvl="2"/>
            <a:r>
              <a:rPr lang="en-US" b="1" i="1" dirty="0" err="1">
                <a:solidFill>
                  <a:srgbClr val="0070C0"/>
                </a:solidFill>
                <a:latin typeface="Consolas" panose="020B0609020204030204" pitchFamily="49" charset="0"/>
                <a:cs typeface="Consolas" panose="020B0609020204030204" pitchFamily="49" charset="0"/>
              </a:rPr>
              <a:t>GPIO.setup</a:t>
            </a:r>
            <a:r>
              <a:rPr lang="en-US" b="1" i="1" dirty="0">
                <a:solidFill>
                  <a:srgbClr val="0070C0"/>
                </a:solidFill>
                <a:latin typeface="Consolas" panose="020B0609020204030204" pitchFamily="49" charset="0"/>
                <a:cs typeface="Consolas" panose="020B0609020204030204" pitchFamily="49" charset="0"/>
              </a:rPr>
              <a:t>(</a:t>
            </a:r>
            <a:r>
              <a:rPr lang="en-US" b="1" i="1" dirty="0" err="1">
                <a:solidFill>
                  <a:srgbClr val="0070C0"/>
                </a:solidFill>
                <a:latin typeface="Consolas" panose="020B0609020204030204" pitchFamily="49" charset="0"/>
                <a:cs typeface="Consolas" panose="020B0609020204030204" pitchFamily="49" charset="0"/>
              </a:rPr>
              <a:t>YellowLED</a:t>
            </a:r>
            <a:r>
              <a:rPr lang="en-US" b="1" i="1" dirty="0">
                <a:solidFill>
                  <a:srgbClr val="0070C0"/>
                </a:solidFill>
                <a:latin typeface="Consolas" panose="020B0609020204030204" pitchFamily="49" charset="0"/>
                <a:cs typeface="Consolas" panose="020B0609020204030204" pitchFamily="49" charset="0"/>
              </a:rPr>
              <a:t>, GPIO.OUT)</a:t>
            </a:r>
          </a:p>
          <a:p>
            <a:pPr marL="228600" lvl="2"/>
            <a:endParaRPr lang="en-US" b="1" i="1" dirty="0">
              <a:solidFill>
                <a:srgbClr val="0070C0"/>
              </a:solidFill>
              <a:latin typeface="Consolas" panose="020B0609020204030204" pitchFamily="49" charset="0"/>
              <a:cs typeface="Consolas" panose="020B0609020204030204" pitchFamily="49" charset="0"/>
            </a:endParaRPr>
          </a:p>
          <a:p>
            <a:pPr marL="228600" lvl="2"/>
            <a:r>
              <a:rPr lang="en-US" b="1" i="1" dirty="0">
                <a:solidFill>
                  <a:srgbClr val="0070C0"/>
                </a:solidFill>
                <a:latin typeface="Consolas" panose="020B0609020204030204" pitchFamily="49" charset="0"/>
                <a:cs typeface="Consolas" panose="020B0609020204030204" pitchFamily="49" charset="0"/>
              </a:rPr>
              <a:t>with </a:t>
            </a:r>
            <a:r>
              <a:rPr lang="en-US" b="1" i="1" dirty="0" err="1">
                <a:solidFill>
                  <a:srgbClr val="0070C0"/>
                </a:solidFill>
                <a:latin typeface="Consolas" panose="020B0609020204030204" pitchFamily="49" charset="0"/>
                <a:cs typeface="Consolas" panose="020B0609020204030204" pitchFamily="49" charset="0"/>
              </a:rPr>
              <a:t>picamera.PiCamera</a:t>
            </a:r>
            <a:r>
              <a:rPr lang="en-US" b="1" i="1" dirty="0">
                <a:solidFill>
                  <a:srgbClr val="0070C0"/>
                </a:solidFill>
                <a:latin typeface="Consolas" panose="020B0609020204030204" pitchFamily="49" charset="0"/>
                <a:cs typeface="Consolas" panose="020B0609020204030204" pitchFamily="49" charset="0"/>
              </a:rPr>
              <a:t>() as camera: </a:t>
            </a:r>
          </a:p>
          <a:p>
            <a:pPr marL="228600" lvl="2"/>
            <a:r>
              <a:rPr lang="en-US" b="1" i="1" dirty="0">
                <a:solidFill>
                  <a:srgbClr val="0070C0"/>
                </a:solidFill>
                <a:latin typeface="Consolas" panose="020B0609020204030204" pitchFamily="49" charset="0"/>
                <a:cs typeface="Consolas" panose="020B0609020204030204" pitchFamily="49" charset="0"/>
              </a:rPr>
              <a:t>	while True:    </a:t>
            </a:r>
          </a:p>
          <a:p>
            <a:pPr marL="228600" lvl="2"/>
            <a:r>
              <a:rPr lang="en-US" b="1" i="1" dirty="0">
                <a:solidFill>
                  <a:srgbClr val="0070C0"/>
                </a:solidFill>
                <a:latin typeface="Consolas" panose="020B0609020204030204" pitchFamily="49" charset="0"/>
                <a:cs typeface="Consolas" panose="020B0609020204030204" pitchFamily="49" charset="0"/>
              </a:rPr>
              <a:t>		</a:t>
            </a:r>
            <a:r>
              <a:rPr lang="en-US" b="1" i="1" dirty="0" err="1">
                <a:solidFill>
                  <a:srgbClr val="0070C0"/>
                </a:solidFill>
                <a:latin typeface="Consolas" panose="020B0609020204030204" pitchFamily="49" charset="0"/>
                <a:cs typeface="Consolas" panose="020B0609020204030204" pitchFamily="49" charset="0"/>
              </a:rPr>
              <a:t>camera.start_preview</a:t>
            </a:r>
            <a:r>
              <a:rPr lang="en-US" b="1" i="1" dirty="0">
                <a:solidFill>
                  <a:srgbClr val="0070C0"/>
                </a:solidFill>
                <a:latin typeface="Consolas" panose="020B0609020204030204" pitchFamily="49" charset="0"/>
                <a:cs typeface="Consolas" panose="020B0609020204030204" pitchFamily="49" charset="0"/>
              </a:rPr>
              <a:t>()    </a:t>
            </a:r>
          </a:p>
          <a:p>
            <a:pPr marL="228600" lvl="2"/>
            <a:r>
              <a:rPr lang="en-US" b="1" i="1" dirty="0">
                <a:solidFill>
                  <a:srgbClr val="0070C0"/>
                </a:solidFill>
                <a:latin typeface="Consolas" panose="020B0609020204030204" pitchFamily="49" charset="0"/>
                <a:cs typeface="Consolas" panose="020B0609020204030204" pitchFamily="49" charset="0"/>
              </a:rPr>
              <a:t>		</a:t>
            </a:r>
            <a:r>
              <a:rPr lang="en-US" b="1" i="1" dirty="0" err="1">
                <a:solidFill>
                  <a:srgbClr val="0070C0"/>
                </a:solidFill>
                <a:latin typeface="Consolas" panose="020B0609020204030204" pitchFamily="49" charset="0"/>
                <a:cs typeface="Consolas" panose="020B0609020204030204" pitchFamily="49" charset="0"/>
              </a:rPr>
              <a:t>time.sleep</a:t>
            </a:r>
            <a:r>
              <a:rPr lang="en-US" b="1" i="1" dirty="0">
                <a:solidFill>
                  <a:srgbClr val="0070C0"/>
                </a:solidFill>
                <a:latin typeface="Consolas" panose="020B0609020204030204" pitchFamily="49" charset="0"/>
                <a:cs typeface="Consolas" panose="020B0609020204030204" pitchFamily="49" charset="0"/>
              </a:rPr>
              <a:t>(10)    </a:t>
            </a:r>
          </a:p>
          <a:p>
            <a:pPr marL="228600" lvl="2"/>
            <a:r>
              <a:rPr lang="en-US" b="1" i="1" dirty="0">
                <a:solidFill>
                  <a:srgbClr val="0070C0"/>
                </a:solidFill>
                <a:latin typeface="Consolas" panose="020B0609020204030204" pitchFamily="49" charset="0"/>
                <a:cs typeface="Consolas" panose="020B0609020204030204" pitchFamily="49" charset="0"/>
              </a:rPr>
              <a:t>		</a:t>
            </a:r>
            <a:r>
              <a:rPr lang="en-US" b="1" i="1" dirty="0" err="1">
                <a:solidFill>
                  <a:srgbClr val="0070C0"/>
                </a:solidFill>
                <a:latin typeface="Consolas" panose="020B0609020204030204" pitchFamily="49" charset="0"/>
                <a:cs typeface="Consolas" panose="020B0609020204030204" pitchFamily="49" charset="0"/>
              </a:rPr>
              <a:t>camera.capture</a:t>
            </a:r>
            <a:r>
              <a:rPr lang="en-US" b="1" i="1" dirty="0">
                <a:solidFill>
                  <a:srgbClr val="0070C0"/>
                </a:solidFill>
                <a:latin typeface="Consolas" panose="020B0609020204030204" pitchFamily="49" charset="0"/>
                <a:cs typeface="Consolas" panose="020B0609020204030204" pitchFamily="49" charset="0"/>
              </a:rPr>
              <a:t>('pifacepw.jpg')    </a:t>
            </a:r>
          </a:p>
          <a:p>
            <a:pPr marL="228600" lvl="2"/>
            <a:r>
              <a:rPr lang="en-US" b="1" i="1" dirty="0">
                <a:solidFill>
                  <a:srgbClr val="0070C0"/>
                </a:solidFill>
                <a:latin typeface="Consolas" panose="020B0609020204030204" pitchFamily="49" charset="0"/>
                <a:cs typeface="Consolas" panose="020B0609020204030204" pitchFamily="49" charset="0"/>
              </a:rPr>
              <a:t>		image=Image("pifacepw.jpg")    </a:t>
            </a:r>
          </a:p>
          <a:p>
            <a:pPr marL="228600" lvl="2"/>
            <a:r>
              <a:rPr lang="en-US" b="1" i="1" dirty="0">
                <a:solidFill>
                  <a:srgbClr val="0070C0"/>
                </a:solidFill>
                <a:latin typeface="Consolas" panose="020B0609020204030204" pitchFamily="49" charset="0"/>
                <a:cs typeface="Consolas" panose="020B0609020204030204" pitchFamily="49" charset="0"/>
              </a:rPr>
              <a:t>		</a:t>
            </a:r>
            <a:r>
              <a:rPr lang="en-US" b="1" i="1" dirty="0" err="1">
                <a:solidFill>
                  <a:srgbClr val="0070C0"/>
                </a:solidFill>
                <a:latin typeface="Consolas" panose="020B0609020204030204" pitchFamily="49" charset="0"/>
                <a:cs typeface="Consolas" panose="020B0609020204030204" pitchFamily="49" charset="0"/>
              </a:rPr>
              <a:t>camera.stop_preview</a:t>
            </a:r>
            <a:r>
              <a:rPr lang="en-US" b="1" i="1" dirty="0">
                <a:solidFill>
                  <a:srgbClr val="0070C0"/>
                </a:solidFill>
                <a:latin typeface="Consolas" panose="020B0609020204030204" pitchFamily="49" charset="0"/>
                <a:cs typeface="Consolas" panose="020B0609020204030204" pitchFamily="49" charset="0"/>
              </a:rPr>
              <a:t>()    </a:t>
            </a:r>
          </a:p>
          <a:p>
            <a:pPr marL="228600" lvl="2"/>
            <a:r>
              <a:rPr lang="en-US" b="1" i="1" dirty="0">
                <a:solidFill>
                  <a:srgbClr val="0070C0"/>
                </a:solidFill>
                <a:latin typeface="Consolas" panose="020B0609020204030204" pitchFamily="49" charset="0"/>
                <a:cs typeface="Consolas" panose="020B0609020204030204" pitchFamily="49" charset="0"/>
              </a:rPr>
              <a:t>		faces = </a:t>
            </a:r>
            <a:r>
              <a:rPr lang="en-US" b="1" i="1" dirty="0" err="1">
                <a:solidFill>
                  <a:srgbClr val="0070C0"/>
                </a:solidFill>
                <a:latin typeface="Consolas" panose="020B0609020204030204" pitchFamily="49" charset="0"/>
                <a:cs typeface="Consolas" panose="020B0609020204030204" pitchFamily="49" charset="0"/>
              </a:rPr>
              <a:t>image.findHaarFeatures</a:t>
            </a:r>
            <a:r>
              <a:rPr lang="en-US" b="1" i="1" dirty="0">
                <a:solidFill>
                  <a:srgbClr val="0070C0"/>
                </a:solidFill>
                <a:latin typeface="Consolas" panose="020B0609020204030204" pitchFamily="49" charset="0"/>
                <a:cs typeface="Consolas" panose="020B0609020204030204" pitchFamily="49" charset="0"/>
              </a:rPr>
              <a:t>("face.xml")     </a:t>
            </a:r>
          </a:p>
          <a:p>
            <a:pPr marL="228600" lvl="2"/>
            <a:r>
              <a:rPr lang="en-US" b="1" i="1" dirty="0">
                <a:solidFill>
                  <a:srgbClr val="0070C0"/>
                </a:solidFill>
                <a:latin typeface="Consolas" panose="020B0609020204030204" pitchFamily="49" charset="0"/>
                <a:cs typeface="Consolas" panose="020B0609020204030204" pitchFamily="49" charset="0"/>
              </a:rPr>
              <a:t>		</a:t>
            </a:r>
          </a:p>
          <a:p>
            <a:pPr marL="228600" lvl="2"/>
            <a:r>
              <a:rPr lang="en-US" b="1" i="1" dirty="0">
                <a:solidFill>
                  <a:srgbClr val="0070C0"/>
                </a:solidFill>
                <a:latin typeface="Consolas" panose="020B0609020204030204" pitchFamily="49" charset="0"/>
                <a:cs typeface="Consolas" panose="020B0609020204030204" pitchFamily="49" charset="0"/>
              </a:rPr>
              <a:t>		if faces:        </a:t>
            </a:r>
          </a:p>
          <a:p>
            <a:pPr marL="228600" lvl="2"/>
            <a:r>
              <a:rPr lang="en-US" b="1" i="1" dirty="0">
                <a:solidFill>
                  <a:srgbClr val="0070C0"/>
                </a:solidFill>
                <a:latin typeface="Consolas" panose="020B0609020204030204" pitchFamily="49" charset="0"/>
                <a:cs typeface="Consolas" panose="020B0609020204030204" pitchFamily="49" charset="0"/>
              </a:rPr>
              <a:t>			if not password:            </a:t>
            </a:r>
          </a:p>
          <a:p>
            <a:pPr marL="228600" lvl="2"/>
            <a:r>
              <a:rPr lang="en-US" b="1" i="1" dirty="0">
                <a:solidFill>
                  <a:srgbClr val="0070C0"/>
                </a:solidFill>
                <a:latin typeface="Consolas" panose="020B0609020204030204" pitchFamily="49" charset="0"/>
                <a:cs typeface="Consolas" panose="020B0609020204030204" pitchFamily="49" charset="0"/>
              </a:rPr>
              <a:t>				</a:t>
            </a:r>
            <a:r>
              <a:rPr lang="en-US" b="1" i="1" dirty="0" err="1">
                <a:solidFill>
                  <a:srgbClr val="0070C0"/>
                </a:solidFill>
                <a:latin typeface="Consolas" panose="020B0609020204030204" pitchFamily="49" charset="0"/>
                <a:cs typeface="Consolas" panose="020B0609020204030204" pitchFamily="49" charset="0"/>
              </a:rPr>
              <a:t>faces.draw</a:t>
            </a:r>
            <a:r>
              <a:rPr lang="en-US" b="1" i="1" dirty="0">
                <a:solidFill>
                  <a:srgbClr val="0070C0"/>
                </a:solidFill>
                <a:latin typeface="Consolas" panose="020B0609020204030204" pitchFamily="49" charset="0"/>
                <a:cs typeface="Consolas" panose="020B0609020204030204" pitchFamily="49" charset="0"/>
              </a:rPr>
              <a:t>()            </a:t>
            </a:r>
          </a:p>
          <a:p>
            <a:pPr marL="228600" lvl="2"/>
            <a:r>
              <a:rPr lang="en-US" b="1" i="1" dirty="0">
                <a:solidFill>
                  <a:srgbClr val="0070C0"/>
                </a:solidFill>
                <a:latin typeface="Consolas" panose="020B0609020204030204" pitchFamily="49" charset="0"/>
                <a:cs typeface="Consolas" panose="020B0609020204030204" pitchFamily="49" charset="0"/>
              </a:rPr>
              <a:t>				face = faces[-1]            </a:t>
            </a:r>
          </a:p>
          <a:p>
            <a:pPr marL="228600" lvl="2"/>
            <a:r>
              <a:rPr lang="en-US" b="1" i="1" dirty="0">
                <a:solidFill>
                  <a:srgbClr val="0070C0"/>
                </a:solidFill>
                <a:latin typeface="Consolas" panose="020B0609020204030204" pitchFamily="49" charset="0"/>
                <a:cs typeface="Consolas" panose="020B0609020204030204" pitchFamily="49" charset="0"/>
              </a:rPr>
              <a:t>				password = </a:t>
            </a:r>
            <a:r>
              <a:rPr lang="en-US" b="1" i="1" dirty="0" err="1">
                <a:solidFill>
                  <a:srgbClr val="0070C0"/>
                </a:solidFill>
                <a:latin typeface="Consolas" panose="020B0609020204030204" pitchFamily="49" charset="0"/>
                <a:cs typeface="Consolas" panose="020B0609020204030204" pitchFamily="49" charset="0"/>
              </a:rPr>
              <a:t>face.crop</a:t>
            </a:r>
            <a:r>
              <a:rPr lang="en-US" b="1" i="1" dirty="0">
                <a:solidFill>
                  <a:srgbClr val="0070C0"/>
                </a:solidFill>
                <a:latin typeface="Consolas" panose="020B0609020204030204" pitchFamily="49" charset="0"/>
                <a:cs typeface="Consolas" panose="020B0609020204030204" pitchFamily="49" charset="0"/>
              </a:rPr>
              <a:t>().save("password.jpg")            </a:t>
            </a:r>
          </a:p>
          <a:p>
            <a:pPr marL="228600" lvl="2"/>
            <a:r>
              <a:rPr lang="en-US" b="1" i="1" dirty="0">
                <a:solidFill>
                  <a:srgbClr val="0070C0"/>
                </a:solidFill>
                <a:latin typeface="Consolas" panose="020B0609020204030204" pitchFamily="49" charset="0"/>
                <a:cs typeface="Consolas" panose="020B0609020204030204" pitchFamily="49" charset="0"/>
              </a:rPr>
              <a:t>				print "First Run Application"            </a:t>
            </a:r>
          </a:p>
          <a:p>
            <a:pPr marL="228600" lvl="2"/>
            <a:r>
              <a:rPr lang="en-US" b="1" i="1" dirty="0">
                <a:solidFill>
                  <a:srgbClr val="0070C0"/>
                </a:solidFill>
                <a:latin typeface="Consolas" panose="020B0609020204030204" pitchFamily="49" charset="0"/>
                <a:cs typeface="Consolas" panose="020B0609020204030204" pitchFamily="49" charset="0"/>
              </a:rPr>
              <a:t>				print "Exit Program"            </a:t>
            </a:r>
          </a:p>
          <a:p>
            <a:pPr marL="228600" lvl="2"/>
            <a:r>
              <a:rPr lang="en-US" b="1" i="1" dirty="0">
                <a:solidFill>
                  <a:srgbClr val="0070C0"/>
                </a:solidFill>
                <a:latin typeface="Consolas" panose="020B0609020204030204" pitchFamily="49" charset="0"/>
                <a:cs typeface="Consolas" panose="020B0609020204030204" pitchFamily="49" charset="0"/>
              </a:rPr>
              <a:t>				break        </a:t>
            </a:r>
          </a:p>
        </p:txBody>
      </p:sp>
    </p:spTree>
    <p:extLst>
      <p:ext uri="{BB962C8B-B14F-4D97-AF65-F5344CB8AC3E}">
        <p14:creationId xmlns:p14="http://schemas.microsoft.com/office/powerpoint/2010/main" val="15746289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a:t> Face Password Project </a:t>
            </a:r>
          </a:p>
        </p:txBody>
      </p:sp>
      <p:sp>
        <p:nvSpPr>
          <p:cNvPr id="5" name="AutoShape 2" descr="http://raspberry.piaustralia.com.au/product-images/piwithbox.jpg"/>
          <p:cNvSpPr>
            <a:spLocks noChangeAspect="1" noChangeArrowheads="1"/>
          </p:cNvSpPr>
          <p:nvPr/>
        </p:nvSpPr>
        <p:spPr bwMode="auto">
          <a:xfrm>
            <a:off x="63500" y="-136525"/>
            <a:ext cx="9772650" cy="6343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TextBox 5"/>
          <p:cNvSpPr txBox="1"/>
          <p:nvPr/>
        </p:nvSpPr>
        <p:spPr>
          <a:xfrm>
            <a:off x="278295" y="721217"/>
            <a:ext cx="11977205" cy="6186309"/>
          </a:xfrm>
          <a:prstGeom prst="rect">
            <a:avLst/>
          </a:prstGeom>
          <a:noFill/>
        </p:spPr>
        <p:txBody>
          <a:bodyPr wrap="square" rtlCol="0">
            <a:spAutoFit/>
          </a:bodyPr>
          <a:lstStyle/>
          <a:p>
            <a:pPr indent="-685800"/>
            <a:r>
              <a:rPr lang="en-US" b="1" i="1" dirty="0">
                <a:solidFill>
                  <a:srgbClr val="0070C0"/>
                </a:solidFill>
                <a:latin typeface="Consolas" panose="020B0609020204030204" pitchFamily="49" charset="0"/>
                <a:cs typeface="Consolas" panose="020B0609020204030204" pitchFamily="49" charset="0"/>
              </a:rPr>
              <a:t> 	else:            </a:t>
            </a:r>
          </a:p>
          <a:p>
            <a:pPr indent="-685800"/>
            <a:r>
              <a:rPr lang="en-US" b="1" i="1" dirty="0">
                <a:solidFill>
                  <a:srgbClr val="0070C0"/>
                </a:solidFill>
                <a:latin typeface="Consolas" panose="020B0609020204030204" pitchFamily="49" charset="0"/>
                <a:cs typeface="Consolas" panose="020B0609020204030204" pitchFamily="49" charset="0"/>
              </a:rPr>
              <a:t>		</a:t>
            </a:r>
            <a:r>
              <a:rPr lang="en-US" b="1" i="1" dirty="0" err="1">
                <a:solidFill>
                  <a:srgbClr val="0070C0"/>
                </a:solidFill>
                <a:latin typeface="Consolas" panose="020B0609020204030204" pitchFamily="49" charset="0"/>
                <a:cs typeface="Consolas" panose="020B0609020204030204" pitchFamily="49" charset="0"/>
              </a:rPr>
              <a:t>faces.draw</a:t>
            </a:r>
            <a:r>
              <a:rPr lang="en-US" b="1" i="1" dirty="0">
                <a:solidFill>
                  <a:srgbClr val="0070C0"/>
                </a:solidFill>
                <a:latin typeface="Consolas" panose="020B0609020204030204" pitchFamily="49" charset="0"/>
                <a:cs typeface="Consolas" panose="020B0609020204030204" pitchFamily="49" charset="0"/>
              </a:rPr>
              <a:t>()            </a:t>
            </a:r>
          </a:p>
          <a:p>
            <a:pPr indent="-685800"/>
            <a:r>
              <a:rPr lang="en-US" b="1" i="1" dirty="0">
                <a:solidFill>
                  <a:srgbClr val="0070C0"/>
                </a:solidFill>
                <a:latin typeface="Consolas" panose="020B0609020204030204" pitchFamily="49" charset="0"/>
                <a:cs typeface="Consolas" panose="020B0609020204030204" pitchFamily="49" charset="0"/>
              </a:rPr>
              <a:t>		face = faces[-1]            </a:t>
            </a:r>
          </a:p>
          <a:p>
            <a:pPr indent="-685800"/>
            <a:r>
              <a:rPr lang="en-US" b="1" i="1" dirty="0">
                <a:solidFill>
                  <a:srgbClr val="0070C0"/>
                </a:solidFill>
                <a:latin typeface="Consolas" panose="020B0609020204030204" pitchFamily="49" charset="0"/>
                <a:cs typeface="Consolas" panose="020B0609020204030204" pitchFamily="49" charset="0"/>
              </a:rPr>
              <a:t>		template = </a:t>
            </a:r>
            <a:r>
              <a:rPr lang="en-US" b="1" i="1" dirty="0" err="1">
                <a:solidFill>
                  <a:srgbClr val="0070C0"/>
                </a:solidFill>
                <a:latin typeface="Consolas" panose="020B0609020204030204" pitchFamily="49" charset="0"/>
                <a:cs typeface="Consolas" panose="020B0609020204030204" pitchFamily="49" charset="0"/>
              </a:rPr>
              <a:t>face.crop</a:t>
            </a:r>
            <a:r>
              <a:rPr lang="en-US" b="1" i="1" dirty="0">
                <a:solidFill>
                  <a:srgbClr val="0070C0"/>
                </a:solidFill>
                <a:latin typeface="Consolas" panose="020B0609020204030204" pitchFamily="49" charset="0"/>
                <a:cs typeface="Consolas" panose="020B0609020204030204" pitchFamily="49" charset="0"/>
              </a:rPr>
              <a:t>()            </a:t>
            </a:r>
          </a:p>
          <a:p>
            <a:pPr indent="-685800"/>
            <a:r>
              <a:rPr lang="en-US" b="1" i="1" dirty="0">
                <a:solidFill>
                  <a:srgbClr val="0070C0"/>
                </a:solidFill>
                <a:latin typeface="Consolas" panose="020B0609020204030204" pitchFamily="49" charset="0"/>
                <a:cs typeface="Consolas" panose="020B0609020204030204" pitchFamily="49" charset="0"/>
              </a:rPr>
              <a:t>		</a:t>
            </a:r>
            <a:r>
              <a:rPr lang="en-US" b="1" i="1" dirty="0" err="1">
                <a:solidFill>
                  <a:srgbClr val="0070C0"/>
                </a:solidFill>
                <a:latin typeface="Consolas" panose="020B0609020204030204" pitchFamily="49" charset="0"/>
                <a:cs typeface="Consolas" panose="020B0609020204030204" pitchFamily="49" charset="0"/>
              </a:rPr>
              <a:t>template.save</a:t>
            </a:r>
            <a:r>
              <a:rPr lang="en-US" b="1" i="1" dirty="0">
                <a:solidFill>
                  <a:srgbClr val="0070C0"/>
                </a:solidFill>
                <a:latin typeface="Consolas" panose="020B0609020204030204" pitchFamily="49" charset="0"/>
                <a:cs typeface="Consolas" panose="020B0609020204030204" pitchFamily="49" charset="0"/>
              </a:rPr>
              <a:t>("passwordmatch.jpg")            </a:t>
            </a:r>
          </a:p>
          <a:p>
            <a:pPr indent="-685800"/>
            <a:r>
              <a:rPr lang="en-US" b="1" i="1" dirty="0">
                <a:solidFill>
                  <a:srgbClr val="0070C0"/>
                </a:solidFill>
                <a:latin typeface="Consolas" panose="020B0609020204030204" pitchFamily="49" charset="0"/>
                <a:cs typeface="Consolas" panose="020B0609020204030204" pitchFamily="49" charset="0"/>
              </a:rPr>
              <a:t>		template = Image("passwordmatch.jpg")            </a:t>
            </a:r>
          </a:p>
          <a:p>
            <a:pPr indent="-685800"/>
            <a:r>
              <a:rPr lang="en-US" b="1" i="1" dirty="0">
                <a:solidFill>
                  <a:srgbClr val="0070C0"/>
                </a:solidFill>
                <a:latin typeface="Consolas" panose="020B0609020204030204" pitchFamily="49" charset="0"/>
                <a:cs typeface="Consolas" panose="020B0609020204030204" pitchFamily="49" charset="0"/>
              </a:rPr>
              <a:t>		diff = </a:t>
            </a:r>
            <a:r>
              <a:rPr lang="en-US" b="1" i="1" dirty="0" err="1">
                <a:solidFill>
                  <a:srgbClr val="0070C0"/>
                </a:solidFill>
                <a:latin typeface="Consolas" panose="020B0609020204030204" pitchFamily="49" charset="0"/>
                <a:cs typeface="Consolas" panose="020B0609020204030204" pitchFamily="49" charset="0"/>
              </a:rPr>
              <a:t>template.resize</a:t>
            </a:r>
            <a:r>
              <a:rPr lang="en-US" b="1" i="1" dirty="0">
                <a:solidFill>
                  <a:srgbClr val="0070C0"/>
                </a:solidFill>
                <a:latin typeface="Consolas" panose="020B0609020204030204" pitchFamily="49" charset="0"/>
                <a:cs typeface="Consolas" panose="020B0609020204030204" pitchFamily="49" charset="0"/>
              </a:rPr>
              <a:t>(</a:t>
            </a:r>
            <a:r>
              <a:rPr lang="en-US" b="1" i="1" dirty="0" err="1">
                <a:solidFill>
                  <a:srgbClr val="0070C0"/>
                </a:solidFill>
                <a:latin typeface="Consolas" panose="020B0609020204030204" pitchFamily="49" charset="0"/>
                <a:cs typeface="Consolas" panose="020B0609020204030204" pitchFamily="49" charset="0"/>
              </a:rPr>
              <a:t>password.width</a:t>
            </a:r>
            <a:r>
              <a:rPr lang="en-US" b="1" i="1" dirty="0">
                <a:solidFill>
                  <a:srgbClr val="0070C0"/>
                </a:solidFill>
                <a:latin typeface="Consolas" panose="020B0609020204030204" pitchFamily="49" charset="0"/>
                <a:cs typeface="Consolas" panose="020B0609020204030204" pitchFamily="49" charset="0"/>
              </a:rPr>
              <a:t>, </a:t>
            </a:r>
            <a:r>
              <a:rPr lang="en-US" b="1" i="1" dirty="0" err="1">
                <a:solidFill>
                  <a:srgbClr val="0070C0"/>
                </a:solidFill>
                <a:latin typeface="Consolas" panose="020B0609020204030204" pitchFamily="49" charset="0"/>
                <a:cs typeface="Consolas" panose="020B0609020204030204" pitchFamily="49" charset="0"/>
              </a:rPr>
              <a:t>password.height</a:t>
            </a:r>
            <a:r>
              <a:rPr lang="en-US" b="1" i="1" dirty="0">
                <a:solidFill>
                  <a:srgbClr val="0070C0"/>
                </a:solidFill>
                <a:latin typeface="Consolas" panose="020B0609020204030204" pitchFamily="49" charset="0"/>
                <a:cs typeface="Consolas" panose="020B0609020204030204" pitchFamily="49" charset="0"/>
              </a:rPr>
              <a:t>) - password;            </a:t>
            </a:r>
          </a:p>
          <a:p>
            <a:pPr indent="-685800"/>
            <a:r>
              <a:rPr lang="en-US" b="1" i="1" dirty="0">
                <a:solidFill>
                  <a:srgbClr val="0070C0"/>
                </a:solidFill>
                <a:latin typeface="Consolas" panose="020B0609020204030204" pitchFamily="49" charset="0"/>
                <a:cs typeface="Consolas" panose="020B0609020204030204" pitchFamily="49" charset="0"/>
              </a:rPr>
              <a:t>		#</a:t>
            </a:r>
            <a:r>
              <a:rPr lang="en-US" b="1" i="1" dirty="0" err="1">
                <a:solidFill>
                  <a:srgbClr val="0070C0"/>
                </a:solidFill>
                <a:latin typeface="Consolas" panose="020B0609020204030204" pitchFamily="49" charset="0"/>
                <a:cs typeface="Consolas" panose="020B0609020204030204" pitchFamily="49" charset="0"/>
              </a:rPr>
              <a:t>keypoints</a:t>
            </a:r>
            <a:r>
              <a:rPr lang="en-US" b="1" i="1" dirty="0">
                <a:solidFill>
                  <a:srgbClr val="0070C0"/>
                </a:solidFill>
                <a:latin typeface="Consolas" panose="020B0609020204030204" pitchFamily="49" charset="0"/>
                <a:cs typeface="Consolas" panose="020B0609020204030204" pitchFamily="49" charset="0"/>
              </a:rPr>
              <a:t> = </a:t>
            </a:r>
            <a:r>
              <a:rPr lang="en-US" b="1" i="1" dirty="0" err="1">
                <a:solidFill>
                  <a:srgbClr val="0070C0"/>
                </a:solidFill>
                <a:latin typeface="Consolas" panose="020B0609020204030204" pitchFamily="49" charset="0"/>
                <a:cs typeface="Consolas" panose="020B0609020204030204" pitchFamily="49" charset="0"/>
              </a:rPr>
              <a:t>password.findKeypointMatch</a:t>
            </a:r>
            <a:r>
              <a:rPr lang="en-US" b="1" i="1" dirty="0">
                <a:solidFill>
                  <a:srgbClr val="0070C0"/>
                </a:solidFill>
                <a:latin typeface="Consolas" panose="020B0609020204030204" pitchFamily="49" charset="0"/>
                <a:cs typeface="Consolas" panose="020B0609020204030204" pitchFamily="49" charset="0"/>
              </a:rPr>
              <a:t>(template, quality, </a:t>
            </a:r>
            <a:r>
              <a:rPr lang="en-US" b="1" i="1" dirty="0" err="1">
                <a:solidFill>
                  <a:srgbClr val="0070C0"/>
                </a:solidFill>
                <a:latin typeface="Consolas" panose="020B0609020204030204" pitchFamily="49" charset="0"/>
                <a:cs typeface="Consolas" panose="020B0609020204030204" pitchFamily="49" charset="0"/>
              </a:rPr>
              <a:t>minDist</a:t>
            </a:r>
            <a:r>
              <a:rPr lang="en-US" b="1" i="1" dirty="0">
                <a:solidFill>
                  <a:srgbClr val="0070C0"/>
                </a:solidFill>
                <a:latin typeface="Consolas" panose="020B0609020204030204" pitchFamily="49" charset="0"/>
                <a:cs typeface="Consolas" panose="020B0609020204030204" pitchFamily="49" charset="0"/>
              </a:rPr>
              <a:t>, </a:t>
            </a:r>
            <a:r>
              <a:rPr lang="en-US" b="1" i="1" dirty="0" err="1">
                <a:solidFill>
                  <a:srgbClr val="0070C0"/>
                </a:solidFill>
                <a:latin typeface="Consolas" panose="020B0609020204030204" pitchFamily="49" charset="0"/>
                <a:cs typeface="Consolas" panose="020B0609020204030204" pitchFamily="49" charset="0"/>
              </a:rPr>
              <a:t>minMatch</a:t>
            </a:r>
            <a:r>
              <a:rPr lang="en-US" b="1" i="1" dirty="0">
                <a:solidFill>
                  <a:srgbClr val="0070C0"/>
                </a:solidFill>
                <a:latin typeface="Consolas" panose="020B0609020204030204" pitchFamily="49" charset="0"/>
                <a:cs typeface="Consolas" panose="020B0609020204030204" pitchFamily="49" charset="0"/>
              </a:rPr>
              <a:t>)            </a:t>
            </a:r>
          </a:p>
          <a:p>
            <a:pPr indent="-685800"/>
            <a:r>
              <a:rPr lang="en-US" b="1" i="1" dirty="0">
                <a:solidFill>
                  <a:srgbClr val="0070C0"/>
                </a:solidFill>
                <a:latin typeface="Consolas" panose="020B0609020204030204" pitchFamily="49" charset="0"/>
                <a:cs typeface="Consolas" panose="020B0609020204030204" pitchFamily="49" charset="0"/>
              </a:rPr>
              <a:t>					</a:t>
            </a:r>
          </a:p>
          <a:p>
            <a:pPr indent="-685800"/>
            <a:r>
              <a:rPr lang="en-US" b="1" i="1" dirty="0">
                <a:solidFill>
                  <a:srgbClr val="0070C0"/>
                </a:solidFill>
                <a:latin typeface="Consolas" panose="020B0609020204030204" pitchFamily="49" charset="0"/>
                <a:cs typeface="Consolas" panose="020B0609020204030204" pitchFamily="49" charset="0"/>
              </a:rPr>
              <a:t>		if </a:t>
            </a:r>
            <a:r>
              <a:rPr lang="en-US" b="1" i="1" dirty="0" err="1">
                <a:solidFill>
                  <a:srgbClr val="0070C0"/>
                </a:solidFill>
                <a:latin typeface="Consolas" panose="020B0609020204030204" pitchFamily="49" charset="0"/>
                <a:cs typeface="Consolas" panose="020B0609020204030204" pitchFamily="49" charset="0"/>
              </a:rPr>
              <a:t>diff.findBlobs</a:t>
            </a:r>
            <a:r>
              <a:rPr lang="en-US" b="1" i="1" dirty="0">
                <a:solidFill>
                  <a:srgbClr val="0070C0"/>
                </a:solidFill>
                <a:latin typeface="Consolas" panose="020B0609020204030204" pitchFamily="49" charset="0"/>
                <a:cs typeface="Consolas" panose="020B0609020204030204" pitchFamily="49" charset="0"/>
              </a:rPr>
              <a:t>(</a:t>
            </a:r>
            <a:r>
              <a:rPr lang="en-US" b="1" i="1" dirty="0" err="1">
                <a:solidFill>
                  <a:srgbClr val="0070C0"/>
                </a:solidFill>
                <a:latin typeface="Consolas" panose="020B0609020204030204" pitchFamily="49" charset="0"/>
                <a:cs typeface="Consolas" panose="020B0609020204030204" pitchFamily="49" charset="0"/>
              </a:rPr>
              <a:t>minsize</a:t>
            </a:r>
            <a:r>
              <a:rPr lang="en-US" b="1" i="1" dirty="0">
                <a:solidFill>
                  <a:srgbClr val="0070C0"/>
                </a:solidFill>
                <a:latin typeface="Consolas" panose="020B0609020204030204" pitchFamily="49" charset="0"/>
                <a:cs typeface="Consolas" panose="020B0609020204030204" pitchFamily="49" charset="0"/>
              </a:rPr>
              <a:t> = 1000):                </a:t>
            </a:r>
          </a:p>
          <a:p>
            <a:pPr indent="-685800"/>
            <a:r>
              <a:rPr lang="en-US" b="1" i="1" dirty="0">
                <a:solidFill>
                  <a:srgbClr val="0070C0"/>
                </a:solidFill>
                <a:latin typeface="Consolas" panose="020B0609020204030204" pitchFamily="49" charset="0"/>
                <a:cs typeface="Consolas" panose="020B0609020204030204" pitchFamily="49" charset="0"/>
              </a:rPr>
              <a:t>			print "Face not matched"                </a:t>
            </a:r>
          </a:p>
          <a:p>
            <a:pPr indent="-685800"/>
            <a:r>
              <a:rPr lang="en-US" b="1" i="1" dirty="0">
                <a:solidFill>
                  <a:srgbClr val="0070C0"/>
                </a:solidFill>
                <a:latin typeface="Consolas" panose="020B0609020204030204" pitchFamily="49" charset="0"/>
                <a:cs typeface="Consolas" panose="020B0609020204030204" pitchFamily="49" charset="0"/>
              </a:rPr>
              <a:t>			print "Danger"                </a:t>
            </a:r>
          </a:p>
          <a:p>
            <a:pPr indent="-685800"/>
            <a:r>
              <a:rPr lang="en-US" b="1" i="1" dirty="0">
                <a:solidFill>
                  <a:srgbClr val="0070C0"/>
                </a:solidFill>
                <a:latin typeface="Consolas" panose="020B0609020204030204" pitchFamily="49" charset="0"/>
                <a:cs typeface="Consolas" panose="020B0609020204030204" pitchFamily="49" charset="0"/>
              </a:rPr>
              <a:t>			</a:t>
            </a:r>
            <a:r>
              <a:rPr lang="en-US" b="1" i="1" dirty="0" err="1">
                <a:solidFill>
                  <a:srgbClr val="0070C0"/>
                </a:solidFill>
                <a:latin typeface="Consolas" panose="020B0609020204030204" pitchFamily="49" charset="0"/>
                <a:cs typeface="Consolas" panose="020B0609020204030204" pitchFamily="49" charset="0"/>
              </a:rPr>
              <a:t>GPIO.output</a:t>
            </a:r>
            <a:r>
              <a:rPr lang="en-US" b="1" i="1" dirty="0">
                <a:solidFill>
                  <a:srgbClr val="0070C0"/>
                </a:solidFill>
                <a:latin typeface="Consolas" panose="020B0609020204030204" pitchFamily="49" charset="0"/>
                <a:cs typeface="Consolas" panose="020B0609020204030204" pitchFamily="49" charset="0"/>
              </a:rPr>
              <a:t>(</a:t>
            </a:r>
            <a:r>
              <a:rPr lang="en-US" b="1" i="1" dirty="0" err="1">
                <a:solidFill>
                  <a:srgbClr val="0070C0"/>
                </a:solidFill>
                <a:latin typeface="Consolas" panose="020B0609020204030204" pitchFamily="49" charset="0"/>
                <a:cs typeface="Consolas" panose="020B0609020204030204" pitchFamily="49" charset="0"/>
              </a:rPr>
              <a:t>GreenLED</a:t>
            </a:r>
            <a:r>
              <a:rPr lang="en-US" b="1" i="1" dirty="0">
                <a:solidFill>
                  <a:srgbClr val="0070C0"/>
                </a:solidFill>
                <a:latin typeface="Consolas" panose="020B0609020204030204" pitchFamily="49" charset="0"/>
                <a:cs typeface="Consolas" panose="020B0609020204030204" pitchFamily="49" charset="0"/>
              </a:rPr>
              <a:t>, 0)                </a:t>
            </a:r>
          </a:p>
          <a:p>
            <a:pPr indent="-685800"/>
            <a:r>
              <a:rPr lang="en-US" b="1" i="1" dirty="0">
                <a:solidFill>
                  <a:srgbClr val="0070C0"/>
                </a:solidFill>
                <a:latin typeface="Consolas" panose="020B0609020204030204" pitchFamily="49" charset="0"/>
                <a:cs typeface="Consolas" panose="020B0609020204030204" pitchFamily="49" charset="0"/>
              </a:rPr>
              <a:t>			</a:t>
            </a:r>
            <a:r>
              <a:rPr lang="en-US" b="1" i="1" dirty="0" err="1">
                <a:solidFill>
                  <a:srgbClr val="0070C0"/>
                </a:solidFill>
                <a:latin typeface="Consolas" panose="020B0609020204030204" pitchFamily="49" charset="0"/>
                <a:cs typeface="Consolas" panose="020B0609020204030204" pitchFamily="49" charset="0"/>
              </a:rPr>
              <a:t>GPIO.output</a:t>
            </a:r>
            <a:r>
              <a:rPr lang="en-US" b="1" i="1" dirty="0">
                <a:solidFill>
                  <a:srgbClr val="0070C0"/>
                </a:solidFill>
                <a:latin typeface="Consolas" panose="020B0609020204030204" pitchFamily="49" charset="0"/>
                <a:cs typeface="Consolas" panose="020B0609020204030204" pitchFamily="49" charset="0"/>
              </a:rPr>
              <a:t>(</a:t>
            </a:r>
            <a:r>
              <a:rPr lang="en-US" b="1" i="1" dirty="0" err="1">
                <a:solidFill>
                  <a:srgbClr val="0070C0"/>
                </a:solidFill>
                <a:latin typeface="Consolas" panose="020B0609020204030204" pitchFamily="49" charset="0"/>
                <a:cs typeface="Consolas" panose="020B0609020204030204" pitchFamily="49" charset="0"/>
              </a:rPr>
              <a:t>RedLED</a:t>
            </a:r>
            <a:r>
              <a:rPr lang="en-US" b="1" i="1" dirty="0">
                <a:solidFill>
                  <a:srgbClr val="0070C0"/>
                </a:solidFill>
                <a:latin typeface="Consolas" panose="020B0609020204030204" pitchFamily="49" charset="0"/>
                <a:cs typeface="Consolas" panose="020B0609020204030204" pitchFamily="49" charset="0"/>
              </a:rPr>
              <a:t>, 1)                </a:t>
            </a:r>
          </a:p>
          <a:p>
            <a:pPr indent="-685800"/>
            <a:r>
              <a:rPr lang="en-US" b="1" i="1" dirty="0">
                <a:solidFill>
                  <a:srgbClr val="0070C0"/>
                </a:solidFill>
                <a:latin typeface="Consolas" panose="020B0609020204030204" pitchFamily="49" charset="0"/>
                <a:cs typeface="Consolas" panose="020B0609020204030204" pitchFamily="49" charset="0"/>
              </a:rPr>
              <a:t>			</a:t>
            </a:r>
            <a:r>
              <a:rPr lang="en-US" b="1" i="1" dirty="0" err="1">
                <a:solidFill>
                  <a:srgbClr val="0070C0"/>
                </a:solidFill>
                <a:latin typeface="Consolas" panose="020B0609020204030204" pitchFamily="49" charset="0"/>
                <a:cs typeface="Consolas" panose="020B0609020204030204" pitchFamily="49" charset="0"/>
              </a:rPr>
              <a:t>GPIO.output</a:t>
            </a:r>
            <a:r>
              <a:rPr lang="en-US" b="1" i="1" dirty="0">
                <a:solidFill>
                  <a:srgbClr val="0070C0"/>
                </a:solidFill>
                <a:latin typeface="Consolas" panose="020B0609020204030204" pitchFamily="49" charset="0"/>
                <a:cs typeface="Consolas" panose="020B0609020204030204" pitchFamily="49" charset="0"/>
              </a:rPr>
              <a:t>(</a:t>
            </a:r>
            <a:r>
              <a:rPr lang="en-US" b="1" i="1" dirty="0" err="1">
                <a:solidFill>
                  <a:srgbClr val="0070C0"/>
                </a:solidFill>
                <a:latin typeface="Consolas" panose="020B0609020204030204" pitchFamily="49" charset="0"/>
                <a:cs typeface="Consolas" panose="020B0609020204030204" pitchFamily="49" charset="0"/>
              </a:rPr>
              <a:t>YellowLED</a:t>
            </a:r>
            <a:r>
              <a:rPr lang="en-US" b="1" i="1" dirty="0">
                <a:solidFill>
                  <a:srgbClr val="0070C0"/>
                </a:solidFill>
                <a:latin typeface="Consolas" panose="020B0609020204030204" pitchFamily="49" charset="0"/>
                <a:cs typeface="Consolas" panose="020B0609020204030204" pitchFamily="49" charset="0"/>
              </a:rPr>
              <a:t>, 0)                                 </a:t>
            </a:r>
          </a:p>
          <a:p>
            <a:pPr indent="-685800"/>
            <a:r>
              <a:rPr lang="en-US" b="1" i="1" dirty="0">
                <a:solidFill>
                  <a:srgbClr val="0070C0"/>
                </a:solidFill>
                <a:latin typeface="Consolas" panose="020B0609020204030204" pitchFamily="49" charset="0"/>
                <a:cs typeface="Consolas" panose="020B0609020204030204" pitchFamily="49" charset="0"/>
              </a:rPr>
              <a:t>		else:                </a:t>
            </a:r>
          </a:p>
          <a:p>
            <a:pPr indent="-685800"/>
            <a:r>
              <a:rPr lang="en-US" b="1" i="1" dirty="0">
                <a:solidFill>
                  <a:srgbClr val="0070C0"/>
                </a:solidFill>
                <a:latin typeface="Consolas" panose="020B0609020204030204" pitchFamily="49" charset="0"/>
                <a:cs typeface="Consolas" panose="020B0609020204030204" pitchFamily="49" charset="0"/>
              </a:rPr>
              <a:t>			print "your face detected and matched"                </a:t>
            </a:r>
          </a:p>
          <a:p>
            <a:pPr indent="-685800"/>
            <a:r>
              <a:rPr lang="en-US" b="1" i="1" dirty="0">
                <a:solidFill>
                  <a:srgbClr val="0070C0"/>
                </a:solidFill>
                <a:latin typeface="Consolas" panose="020B0609020204030204" pitchFamily="49" charset="0"/>
                <a:cs typeface="Consolas" panose="020B0609020204030204" pitchFamily="49" charset="0"/>
              </a:rPr>
              <a:t>			print "Welcome to Application"                </a:t>
            </a:r>
          </a:p>
          <a:p>
            <a:pPr indent="-685800"/>
            <a:r>
              <a:rPr lang="en-US" b="1" i="1" dirty="0">
                <a:solidFill>
                  <a:srgbClr val="0070C0"/>
                </a:solidFill>
                <a:latin typeface="Consolas" panose="020B0609020204030204" pitchFamily="49" charset="0"/>
                <a:cs typeface="Consolas" panose="020B0609020204030204" pitchFamily="49" charset="0"/>
              </a:rPr>
              <a:t>			</a:t>
            </a:r>
            <a:r>
              <a:rPr lang="en-US" b="1" i="1" dirty="0" err="1">
                <a:solidFill>
                  <a:srgbClr val="0070C0"/>
                </a:solidFill>
                <a:latin typeface="Consolas" panose="020B0609020204030204" pitchFamily="49" charset="0"/>
                <a:cs typeface="Consolas" panose="020B0609020204030204" pitchFamily="49" charset="0"/>
              </a:rPr>
              <a:t>GPIO.output</a:t>
            </a:r>
            <a:r>
              <a:rPr lang="en-US" b="1" i="1" dirty="0">
                <a:solidFill>
                  <a:srgbClr val="0070C0"/>
                </a:solidFill>
                <a:latin typeface="Consolas" panose="020B0609020204030204" pitchFamily="49" charset="0"/>
                <a:cs typeface="Consolas" panose="020B0609020204030204" pitchFamily="49" charset="0"/>
              </a:rPr>
              <a:t>(</a:t>
            </a:r>
            <a:r>
              <a:rPr lang="en-US" b="1" i="1" dirty="0" err="1">
                <a:solidFill>
                  <a:srgbClr val="0070C0"/>
                </a:solidFill>
                <a:latin typeface="Consolas" panose="020B0609020204030204" pitchFamily="49" charset="0"/>
                <a:cs typeface="Consolas" panose="020B0609020204030204" pitchFamily="49" charset="0"/>
              </a:rPr>
              <a:t>GreenLED</a:t>
            </a:r>
            <a:r>
              <a:rPr lang="en-US" b="1" i="1" dirty="0">
                <a:solidFill>
                  <a:srgbClr val="0070C0"/>
                </a:solidFill>
                <a:latin typeface="Consolas" panose="020B0609020204030204" pitchFamily="49" charset="0"/>
                <a:cs typeface="Consolas" panose="020B0609020204030204" pitchFamily="49" charset="0"/>
              </a:rPr>
              <a:t>, 1)                </a:t>
            </a:r>
          </a:p>
          <a:p>
            <a:pPr indent="-685800"/>
            <a:r>
              <a:rPr lang="en-US" b="1" i="1" dirty="0">
                <a:solidFill>
                  <a:srgbClr val="0070C0"/>
                </a:solidFill>
                <a:latin typeface="Consolas" panose="020B0609020204030204" pitchFamily="49" charset="0"/>
                <a:cs typeface="Consolas" panose="020B0609020204030204" pitchFamily="49" charset="0"/>
              </a:rPr>
              <a:t>			</a:t>
            </a:r>
            <a:r>
              <a:rPr lang="en-US" b="1" i="1" dirty="0" err="1">
                <a:solidFill>
                  <a:srgbClr val="0070C0"/>
                </a:solidFill>
                <a:latin typeface="Consolas" panose="020B0609020204030204" pitchFamily="49" charset="0"/>
                <a:cs typeface="Consolas" panose="020B0609020204030204" pitchFamily="49" charset="0"/>
              </a:rPr>
              <a:t>GPIO.output</a:t>
            </a:r>
            <a:r>
              <a:rPr lang="en-US" b="1" i="1" dirty="0">
                <a:solidFill>
                  <a:srgbClr val="0070C0"/>
                </a:solidFill>
                <a:latin typeface="Consolas" panose="020B0609020204030204" pitchFamily="49" charset="0"/>
                <a:cs typeface="Consolas" panose="020B0609020204030204" pitchFamily="49" charset="0"/>
              </a:rPr>
              <a:t>(</a:t>
            </a:r>
            <a:r>
              <a:rPr lang="en-US" b="1" i="1" dirty="0" err="1">
                <a:solidFill>
                  <a:srgbClr val="0070C0"/>
                </a:solidFill>
                <a:latin typeface="Consolas" panose="020B0609020204030204" pitchFamily="49" charset="0"/>
                <a:cs typeface="Consolas" panose="020B0609020204030204" pitchFamily="49" charset="0"/>
              </a:rPr>
              <a:t>RedLED</a:t>
            </a:r>
            <a:r>
              <a:rPr lang="en-US" b="1" i="1" dirty="0">
                <a:solidFill>
                  <a:srgbClr val="0070C0"/>
                </a:solidFill>
                <a:latin typeface="Consolas" panose="020B0609020204030204" pitchFamily="49" charset="0"/>
                <a:cs typeface="Consolas" panose="020B0609020204030204" pitchFamily="49" charset="0"/>
              </a:rPr>
              <a:t>, 0)                </a:t>
            </a:r>
          </a:p>
          <a:p>
            <a:pPr indent="-685800"/>
            <a:r>
              <a:rPr lang="en-US" b="1" i="1" dirty="0">
                <a:solidFill>
                  <a:srgbClr val="0070C0"/>
                </a:solidFill>
                <a:latin typeface="Consolas" panose="020B0609020204030204" pitchFamily="49" charset="0"/>
                <a:cs typeface="Consolas" panose="020B0609020204030204" pitchFamily="49" charset="0"/>
              </a:rPr>
              <a:t>			</a:t>
            </a:r>
            <a:r>
              <a:rPr lang="en-US" b="1" i="1" dirty="0" err="1">
                <a:solidFill>
                  <a:srgbClr val="0070C0"/>
                </a:solidFill>
                <a:latin typeface="Consolas" panose="020B0609020204030204" pitchFamily="49" charset="0"/>
                <a:cs typeface="Consolas" panose="020B0609020204030204" pitchFamily="49" charset="0"/>
              </a:rPr>
              <a:t>GPIO.output</a:t>
            </a:r>
            <a:r>
              <a:rPr lang="en-US" b="1" i="1" dirty="0">
                <a:solidFill>
                  <a:srgbClr val="0070C0"/>
                </a:solidFill>
                <a:latin typeface="Consolas" panose="020B0609020204030204" pitchFamily="49" charset="0"/>
                <a:cs typeface="Consolas" panose="020B0609020204030204" pitchFamily="49" charset="0"/>
              </a:rPr>
              <a:t>(</a:t>
            </a:r>
            <a:r>
              <a:rPr lang="en-US" b="1" i="1" dirty="0" err="1">
                <a:solidFill>
                  <a:srgbClr val="0070C0"/>
                </a:solidFill>
                <a:latin typeface="Consolas" panose="020B0609020204030204" pitchFamily="49" charset="0"/>
                <a:cs typeface="Consolas" panose="020B0609020204030204" pitchFamily="49" charset="0"/>
              </a:rPr>
              <a:t>YellowLED</a:t>
            </a:r>
            <a:r>
              <a:rPr lang="en-US" b="1" i="1" dirty="0">
                <a:solidFill>
                  <a:srgbClr val="0070C0"/>
                </a:solidFill>
                <a:latin typeface="Consolas" panose="020B0609020204030204" pitchFamily="49" charset="0"/>
                <a:cs typeface="Consolas" panose="020B0609020204030204" pitchFamily="49" charset="0"/>
              </a:rPr>
              <a:t>, 0)    </a:t>
            </a:r>
          </a:p>
          <a:p>
            <a:pPr indent="-685800"/>
            <a:endParaRPr lang="en-US" b="1" i="1" dirty="0">
              <a:solidFill>
                <a:srgbClr val="0070C0"/>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7951988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a:t> Face Password Project </a:t>
            </a:r>
          </a:p>
        </p:txBody>
      </p:sp>
      <p:sp>
        <p:nvSpPr>
          <p:cNvPr id="5" name="AutoShape 2" descr="http://raspberry.piaustralia.com.au/product-images/piwithbox.jpg"/>
          <p:cNvSpPr>
            <a:spLocks noChangeAspect="1" noChangeArrowheads="1"/>
          </p:cNvSpPr>
          <p:nvPr/>
        </p:nvSpPr>
        <p:spPr bwMode="auto">
          <a:xfrm>
            <a:off x="63500" y="-136525"/>
            <a:ext cx="9772650" cy="6343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TextBox 5"/>
          <p:cNvSpPr txBox="1"/>
          <p:nvPr/>
        </p:nvSpPr>
        <p:spPr>
          <a:xfrm>
            <a:off x="278295" y="721217"/>
            <a:ext cx="11977205" cy="1754326"/>
          </a:xfrm>
          <a:prstGeom prst="rect">
            <a:avLst/>
          </a:prstGeom>
          <a:noFill/>
        </p:spPr>
        <p:txBody>
          <a:bodyPr wrap="square" rtlCol="0">
            <a:spAutoFit/>
          </a:bodyPr>
          <a:lstStyle/>
          <a:p>
            <a:pPr indent="-685800"/>
            <a:r>
              <a:rPr lang="en-US" b="1" i="1" dirty="0">
                <a:solidFill>
                  <a:srgbClr val="0070C0"/>
                </a:solidFill>
                <a:latin typeface="Consolas" panose="020B0609020204030204" pitchFamily="49" charset="0"/>
                <a:cs typeface="Consolas" panose="020B0609020204030204" pitchFamily="49" charset="0"/>
              </a:rPr>
              <a:t>else:        </a:t>
            </a:r>
          </a:p>
          <a:p>
            <a:pPr indent="-685800"/>
            <a:r>
              <a:rPr lang="en-US" b="1" i="1" dirty="0">
                <a:solidFill>
                  <a:srgbClr val="0070C0"/>
                </a:solidFill>
                <a:latin typeface="Consolas" panose="020B0609020204030204" pitchFamily="49" charset="0"/>
                <a:cs typeface="Consolas" panose="020B0609020204030204" pitchFamily="49" charset="0"/>
              </a:rPr>
              <a:t>	print "No face found"        </a:t>
            </a:r>
          </a:p>
          <a:p>
            <a:pPr indent="-685800"/>
            <a:r>
              <a:rPr lang="en-US" b="1" i="1" dirty="0">
                <a:solidFill>
                  <a:srgbClr val="0070C0"/>
                </a:solidFill>
                <a:latin typeface="Consolas" panose="020B0609020204030204" pitchFamily="49" charset="0"/>
                <a:cs typeface="Consolas" panose="020B0609020204030204" pitchFamily="49" charset="0"/>
              </a:rPr>
              <a:t>	print "Please look at the camera"        </a:t>
            </a:r>
          </a:p>
          <a:p>
            <a:pPr indent="-685800"/>
            <a:r>
              <a:rPr lang="en-US" b="1" i="1" dirty="0">
                <a:solidFill>
                  <a:srgbClr val="0070C0"/>
                </a:solidFill>
                <a:latin typeface="Consolas" panose="020B0609020204030204" pitchFamily="49" charset="0"/>
                <a:cs typeface="Consolas" panose="020B0609020204030204" pitchFamily="49" charset="0"/>
              </a:rPr>
              <a:t>	</a:t>
            </a:r>
            <a:r>
              <a:rPr lang="en-US" b="1" i="1" dirty="0" err="1">
                <a:solidFill>
                  <a:srgbClr val="0070C0"/>
                </a:solidFill>
                <a:latin typeface="Consolas" panose="020B0609020204030204" pitchFamily="49" charset="0"/>
                <a:cs typeface="Consolas" panose="020B0609020204030204" pitchFamily="49" charset="0"/>
              </a:rPr>
              <a:t>GPIO.output</a:t>
            </a:r>
            <a:r>
              <a:rPr lang="en-US" b="1" i="1" dirty="0">
                <a:solidFill>
                  <a:srgbClr val="0070C0"/>
                </a:solidFill>
                <a:latin typeface="Consolas" panose="020B0609020204030204" pitchFamily="49" charset="0"/>
                <a:cs typeface="Consolas" panose="020B0609020204030204" pitchFamily="49" charset="0"/>
              </a:rPr>
              <a:t>(</a:t>
            </a:r>
            <a:r>
              <a:rPr lang="en-US" b="1" i="1" dirty="0" err="1">
                <a:solidFill>
                  <a:srgbClr val="0070C0"/>
                </a:solidFill>
                <a:latin typeface="Consolas" panose="020B0609020204030204" pitchFamily="49" charset="0"/>
                <a:cs typeface="Consolas" panose="020B0609020204030204" pitchFamily="49" charset="0"/>
              </a:rPr>
              <a:t>GreenLED</a:t>
            </a:r>
            <a:r>
              <a:rPr lang="en-US" b="1" i="1" dirty="0">
                <a:solidFill>
                  <a:srgbClr val="0070C0"/>
                </a:solidFill>
                <a:latin typeface="Consolas" panose="020B0609020204030204" pitchFamily="49" charset="0"/>
                <a:cs typeface="Consolas" panose="020B0609020204030204" pitchFamily="49" charset="0"/>
              </a:rPr>
              <a:t>, 0)        </a:t>
            </a:r>
          </a:p>
          <a:p>
            <a:pPr indent="-685800"/>
            <a:r>
              <a:rPr lang="en-US" b="1" i="1" dirty="0">
                <a:solidFill>
                  <a:srgbClr val="0070C0"/>
                </a:solidFill>
                <a:latin typeface="Consolas" panose="020B0609020204030204" pitchFamily="49" charset="0"/>
                <a:cs typeface="Consolas" panose="020B0609020204030204" pitchFamily="49" charset="0"/>
              </a:rPr>
              <a:t>	</a:t>
            </a:r>
            <a:r>
              <a:rPr lang="en-US" b="1" i="1" dirty="0" err="1">
                <a:solidFill>
                  <a:srgbClr val="0070C0"/>
                </a:solidFill>
                <a:latin typeface="Consolas" panose="020B0609020204030204" pitchFamily="49" charset="0"/>
                <a:cs typeface="Consolas" panose="020B0609020204030204" pitchFamily="49" charset="0"/>
              </a:rPr>
              <a:t>GPIO.output</a:t>
            </a:r>
            <a:r>
              <a:rPr lang="en-US" b="1" i="1" dirty="0">
                <a:solidFill>
                  <a:srgbClr val="0070C0"/>
                </a:solidFill>
                <a:latin typeface="Consolas" panose="020B0609020204030204" pitchFamily="49" charset="0"/>
                <a:cs typeface="Consolas" panose="020B0609020204030204" pitchFamily="49" charset="0"/>
              </a:rPr>
              <a:t>(</a:t>
            </a:r>
            <a:r>
              <a:rPr lang="en-US" b="1" i="1" dirty="0" err="1">
                <a:solidFill>
                  <a:srgbClr val="0070C0"/>
                </a:solidFill>
                <a:latin typeface="Consolas" panose="020B0609020204030204" pitchFamily="49" charset="0"/>
                <a:cs typeface="Consolas" panose="020B0609020204030204" pitchFamily="49" charset="0"/>
              </a:rPr>
              <a:t>RedLED</a:t>
            </a:r>
            <a:r>
              <a:rPr lang="en-US" b="1" i="1" dirty="0">
                <a:solidFill>
                  <a:srgbClr val="0070C0"/>
                </a:solidFill>
                <a:latin typeface="Consolas" panose="020B0609020204030204" pitchFamily="49" charset="0"/>
                <a:cs typeface="Consolas" panose="020B0609020204030204" pitchFamily="49" charset="0"/>
              </a:rPr>
              <a:t>, 0)        </a:t>
            </a:r>
          </a:p>
          <a:p>
            <a:pPr indent="-685800"/>
            <a:r>
              <a:rPr lang="en-US" b="1" i="1" dirty="0">
                <a:solidFill>
                  <a:srgbClr val="0070C0"/>
                </a:solidFill>
                <a:latin typeface="Consolas" panose="020B0609020204030204" pitchFamily="49" charset="0"/>
                <a:cs typeface="Consolas" panose="020B0609020204030204" pitchFamily="49" charset="0"/>
              </a:rPr>
              <a:t>	</a:t>
            </a:r>
            <a:r>
              <a:rPr lang="en-US" b="1" i="1" dirty="0" err="1">
                <a:solidFill>
                  <a:srgbClr val="0070C0"/>
                </a:solidFill>
                <a:latin typeface="Consolas" panose="020B0609020204030204" pitchFamily="49" charset="0"/>
                <a:cs typeface="Consolas" panose="020B0609020204030204" pitchFamily="49" charset="0"/>
              </a:rPr>
              <a:t>GPIO.output</a:t>
            </a:r>
            <a:r>
              <a:rPr lang="en-US" b="1" i="1" dirty="0">
                <a:solidFill>
                  <a:srgbClr val="0070C0"/>
                </a:solidFill>
                <a:latin typeface="Consolas" panose="020B0609020204030204" pitchFamily="49" charset="0"/>
                <a:cs typeface="Consolas" panose="020B0609020204030204" pitchFamily="49" charset="0"/>
              </a:rPr>
              <a:t>(</a:t>
            </a:r>
            <a:r>
              <a:rPr lang="en-US" b="1" i="1" dirty="0" err="1">
                <a:solidFill>
                  <a:srgbClr val="0070C0"/>
                </a:solidFill>
                <a:latin typeface="Consolas" panose="020B0609020204030204" pitchFamily="49" charset="0"/>
                <a:cs typeface="Consolas" panose="020B0609020204030204" pitchFamily="49" charset="0"/>
              </a:rPr>
              <a:t>YellowLED</a:t>
            </a:r>
            <a:r>
              <a:rPr lang="en-US" b="1" i="1" dirty="0">
                <a:solidFill>
                  <a:srgbClr val="0070C0"/>
                </a:solidFill>
                <a:latin typeface="Consolas" panose="020B0609020204030204" pitchFamily="49" charset="0"/>
                <a:cs typeface="Consolas" panose="020B0609020204030204" pitchFamily="49" charset="0"/>
              </a:rPr>
              <a:t>, 1) </a:t>
            </a:r>
            <a:endParaRPr lang="en-US" sz="2000" dirty="0"/>
          </a:p>
        </p:txBody>
      </p:sp>
    </p:spTree>
    <p:extLst>
      <p:ext uri="{BB962C8B-B14F-4D97-AF65-F5344CB8AC3E}">
        <p14:creationId xmlns:p14="http://schemas.microsoft.com/office/powerpoint/2010/main" val="9487561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a:t>Installing the Raspberry Pi Camera Module </a:t>
            </a:r>
          </a:p>
        </p:txBody>
      </p:sp>
      <p:sp>
        <p:nvSpPr>
          <p:cNvPr id="2" name="TextBox 1"/>
          <p:cNvSpPr txBox="1"/>
          <p:nvPr/>
        </p:nvSpPr>
        <p:spPr>
          <a:xfrm>
            <a:off x="278295" y="721217"/>
            <a:ext cx="11357113" cy="1323439"/>
          </a:xfrm>
          <a:prstGeom prst="rect">
            <a:avLst/>
          </a:prstGeom>
          <a:noFill/>
        </p:spPr>
        <p:txBody>
          <a:bodyPr wrap="square" rtlCol="0">
            <a:spAutoFit/>
          </a:bodyPr>
          <a:lstStyle/>
          <a:p>
            <a:pPr marL="342900" indent="-342900">
              <a:buFont typeface="Arial" panose="020B0604020202020204" pitchFamily="34" charset="0"/>
              <a:buChar char="•"/>
            </a:pPr>
            <a:r>
              <a:rPr lang="en-US" sz="2000" dirty="0"/>
              <a:t>This cable attaches to a special connector just behind the Ethernet socket. To fit it, pull up the levers on either side of the connector, so that they unlock, and then press the cable into the slot with the connector pads of the cable facing away from the Ethernet socket. Press the two levers of the connector back down to lock the cable in place ( following Figure).</a:t>
            </a:r>
          </a:p>
        </p:txBody>
      </p:sp>
      <p:sp>
        <p:nvSpPr>
          <p:cNvPr id="5" name="AutoShape 2" descr="http://raspberry.piaustralia.com.au/product-images/piwithbox.jpg"/>
          <p:cNvSpPr>
            <a:spLocks noChangeAspect="1" noChangeArrowheads="1"/>
          </p:cNvSpPr>
          <p:nvPr/>
        </p:nvSpPr>
        <p:spPr bwMode="auto">
          <a:xfrm>
            <a:off x="63500" y="-136525"/>
            <a:ext cx="9772650" cy="6343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p:cNvPicPr>
            <a:picLocks noChangeAspect="1"/>
          </p:cNvPicPr>
          <p:nvPr/>
        </p:nvPicPr>
        <p:blipFill>
          <a:blip r:embed="rId2"/>
          <a:stretch>
            <a:fillRect/>
          </a:stretch>
        </p:blipFill>
        <p:spPr>
          <a:xfrm>
            <a:off x="2306809" y="2182103"/>
            <a:ext cx="7578381" cy="4511984"/>
          </a:xfrm>
          <a:prstGeom prst="rect">
            <a:avLst/>
          </a:prstGeom>
        </p:spPr>
      </p:pic>
    </p:spTree>
    <p:extLst>
      <p:ext uri="{BB962C8B-B14F-4D97-AF65-F5344CB8AC3E}">
        <p14:creationId xmlns:p14="http://schemas.microsoft.com/office/powerpoint/2010/main" val="314328926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a:t> Motion Detection </a:t>
            </a:r>
          </a:p>
        </p:txBody>
      </p:sp>
      <p:sp>
        <p:nvSpPr>
          <p:cNvPr id="5" name="AutoShape 2" descr="http://raspberry.piaustralia.com.au/product-images/piwithbox.jpg"/>
          <p:cNvSpPr>
            <a:spLocks noChangeAspect="1" noChangeArrowheads="1"/>
          </p:cNvSpPr>
          <p:nvPr/>
        </p:nvSpPr>
        <p:spPr bwMode="auto">
          <a:xfrm>
            <a:off x="63500" y="-136525"/>
            <a:ext cx="9772650" cy="6343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TextBox 5"/>
          <p:cNvSpPr txBox="1"/>
          <p:nvPr/>
        </p:nvSpPr>
        <p:spPr>
          <a:xfrm>
            <a:off x="278295" y="721217"/>
            <a:ext cx="11357113" cy="6555641"/>
          </a:xfrm>
          <a:prstGeom prst="rect">
            <a:avLst/>
          </a:prstGeom>
          <a:noFill/>
        </p:spPr>
        <p:txBody>
          <a:bodyPr wrap="square" rtlCol="0">
            <a:spAutoFit/>
          </a:bodyPr>
          <a:lstStyle/>
          <a:p>
            <a:pPr marL="571500" lvl="2" indent="-342900">
              <a:buFont typeface="Arial" panose="020B0604020202020204" pitchFamily="34" charset="0"/>
              <a:buChar char="•"/>
            </a:pPr>
            <a:r>
              <a:rPr lang="en-US" sz="2000" dirty="0"/>
              <a:t>Use </a:t>
            </a:r>
            <a:r>
              <a:rPr lang="en-US" sz="2000" dirty="0" err="1"/>
              <a:t>SimpleCV</a:t>
            </a:r>
            <a:r>
              <a:rPr lang="en-US" sz="2000" dirty="0"/>
              <a:t> to detect changes between successive frames from the camera. The program below compares each captured image with the previous image. It then detects any blobs (areas of similar color) in the difference image and if there are any larger than </a:t>
            </a:r>
            <a:r>
              <a:rPr lang="en-US" sz="2000" b="1" i="1" dirty="0">
                <a:solidFill>
                  <a:srgbClr val="0070C0"/>
                </a:solidFill>
                <a:latin typeface="Consolas" panose="020B0609020204030204" pitchFamily="49" charset="0"/>
                <a:cs typeface="Consolas" panose="020B0609020204030204" pitchFamily="49" charset="0"/>
              </a:rPr>
              <a:t>MIN_BLOB_SIZE</a:t>
            </a:r>
            <a:r>
              <a:rPr lang="en-US" sz="2000" dirty="0"/>
              <a:t>, it prints out a message saying that movement was detected.</a:t>
            </a:r>
          </a:p>
          <a:p>
            <a:pPr marL="571500" lvl="2" indent="-342900">
              <a:buFont typeface="Arial" panose="020B0604020202020204" pitchFamily="34" charset="0"/>
              <a:buChar char="•"/>
            </a:pPr>
            <a:endParaRPr lang="en-US" sz="2000" b="1" i="1" dirty="0">
              <a:solidFill>
                <a:srgbClr val="0070C0"/>
              </a:solidFill>
              <a:latin typeface="Consolas" panose="020B0609020204030204" pitchFamily="49" charset="0"/>
              <a:cs typeface="Consolas" panose="020B0609020204030204" pitchFamily="49" charset="0"/>
            </a:endParaRPr>
          </a:p>
          <a:p>
            <a:pPr marL="228600" lvl="2"/>
            <a:r>
              <a:rPr lang="en-US" sz="2000" b="1" i="1" dirty="0">
                <a:solidFill>
                  <a:srgbClr val="0070C0"/>
                </a:solidFill>
                <a:latin typeface="Consolas" panose="020B0609020204030204" pitchFamily="49" charset="0"/>
                <a:cs typeface="Consolas" panose="020B0609020204030204" pitchFamily="49" charset="0"/>
              </a:rPr>
              <a:t>from </a:t>
            </a:r>
            <a:r>
              <a:rPr lang="en-US" sz="2000" b="1" i="1" dirty="0" err="1">
                <a:solidFill>
                  <a:srgbClr val="0070C0"/>
                </a:solidFill>
                <a:latin typeface="Consolas" panose="020B0609020204030204" pitchFamily="49" charset="0"/>
                <a:cs typeface="Consolas" panose="020B0609020204030204" pitchFamily="49" charset="0"/>
              </a:rPr>
              <a:t>SimpleCV</a:t>
            </a:r>
            <a:r>
              <a:rPr lang="en-US" sz="2000" b="1" i="1" dirty="0">
                <a:solidFill>
                  <a:srgbClr val="0070C0"/>
                </a:solidFill>
                <a:latin typeface="Consolas" panose="020B0609020204030204" pitchFamily="49" charset="0"/>
                <a:cs typeface="Consolas" panose="020B0609020204030204" pitchFamily="49" charset="0"/>
              </a:rPr>
              <a:t> import *</a:t>
            </a:r>
          </a:p>
          <a:p>
            <a:pPr marL="228600" lvl="2"/>
            <a:r>
              <a:rPr lang="en-US" sz="2000" b="1" i="1" dirty="0">
                <a:solidFill>
                  <a:srgbClr val="0070C0"/>
                </a:solidFill>
                <a:latin typeface="Consolas" panose="020B0609020204030204" pitchFamily="49" charset="0"/>
                <a:cs typeface="Consolas" panose="020B0609020204030204" pitchFamily="49" charset="0"/>
              </a:rPr>
              <a:t>MIN_BLOB_SIZE = 1000</a:t>
            </a:r>
          </a:p>
          <a:p>
            <a:pPr marL="228600" lvl="2"/>
            <a:r>
              <a:rPr lang="en-US" sz="2000" b="1" i="1" dirty="0">
                <a:solidFill>
                  <a:srgbClr val="0070C0"/>
                </a:solidFill>
                <a:latin typeface="Consolas" panose="020B0609020204030204" pitchFamily="49" charset="0"/>
                <a:cs typeface="Consolas" panose="020B0609020204030204" pitchFamily="49" charset="0"/>
              </a:rPr>
              <a:t>c = Camera()</a:t>
            </a:r>
          </a:p>
          <a:p>
            <a:pPr marL="228600" lvl="2"/>
            <a:r>
              <a:rPr lang="en-US" sz="2000" b="1" i="1" dirty="0" err="1">
                <a:solidFill>
                  <a:srgbClr val="0070C0"/>
                </a:solidFill>
                <a:latin typeface="Consolas" panose="020B0609020204030204" pitchFamily="49" charset="0"/>
                <a:cs typeface="Consolas" panose="020B0609020204030204" pitchFamily="49" charset="0"/>
              </a:rPr>
              <a:t>old_image</a:t>
            </a:r>
            <a:r>
              <a:rPr lang="en-US" sz="2000" b="1" i="1" dirty="0">
                <a:solidFill>
                  <a:srgbClr val="0070C0"/>
                </a:solidFill>
                <a:latin typeface="Consolas" panose="020B0609020204030204" pitchFamily="49" charset="0"/>
                <a:cs typeface="Consolas" panose="020B0609020204030204" pitchFamily="49" charset="0"/>
              </a:rPr>
              <a:t> = </a:t>
            </a:r>
            <a:r>
              <a:rPr lang="en-US" sz="2000" b="1" i="1" dirty="0" err="1">
                <a:solidFill>
                  <a:srgbClr val="0070C0"/>
                </a:solidFill>
                <a:latin typeface="Consolas" panose="020B0609020204030204" pitchFamily="49" charset="0"/>
                <a:cs typeface="Consolas" panose="020B0609020204030204" pitchFamily="49" charset="0"/>
              </a:rPr>
              <a:t>c.getImage</a:t>
            </a:r>
            <a:r>
              <a:rPr lang="en-US" sz="2000" b="1" i="1" dirty="0">
                <a:solidFill>
                  <a:srgbClr val="0070C0"/>
                </a:solidFill>
                <a:latin typeface="Consolas" panose="020B0609020204030204" pitchFamily="49" charset="0"/>
                <a:cs typeface="Consolas" panose="020B0609020204030204" pitchFamily="49" charset="0"/>
              </a:rPr>
              <a:t>()</a:t>
            </a:r>
          </a:p>
          <a:p>
            <a:pPr marL="228600" lvl="2"/>
            <a:r>
              <a:rPr lang="en-US" sz="2000" b="1" i="1" dirty="0">
                <a:solidFill>
                  <a:srgbClr val="0070C0"/>
                </a:solidFill>
                <a:latin typeface="Consolas" panose="020B0609020204030204" pitchFamily="49" charset="0"/>
                <a:cs typeface="Consolas" panose="020B0609020204030204" pitchFamily="49" charset="0"/>
              </a:rPr>
              <a:t>while True:    </a:t>
            </a:r>
          </a:p>
          <a:p>
            <a:pPr marL="685800" lvl="3"/>
            <a:r>
              <a:rPr lang="en-US" sz="2000" b="1" i="1" dirty="0" err="1">
                <a:solidFill>
                  <a:srgbClr val="0070C0"/>
                </a:solidFill>
                <a:latin typeface="Consolas" panose="020B0609020204030204" pitchFamily="49" charset="0"/>
                <a:cs typeface="Consolas" panose="020B0609020204030204" pitchFamily="49" charset="0"/>
              </a:rPr>
              <a:t>new_image</a:t>
            </a:r>
            <a:r>
              <a:rPr lang="en-US" sz="2000" b="1" i="1" dirty="0">
                <a:solidFill>
                  <a:srgbClr val="0070C0"/>
                </a:solidFill>
                <a:latin typeface="Consolas" panose="020B0609020204030204" pitchFamily="49" charset="0"/>
                <a:cs typeface="Consolas" panose="020B0609020204030204" pitchFamily="49" charset="0"/>
              </a:rPr>
              <a:t> = </a:t>
            </a:r>
            <a:r>
              <a:rPr lang="en-US" sz="2000" b="1" i="1" dirty="0" err="1">
                <a:solidFill>
                  <a:srgbClr val="0070C0"/>
                </a:solidFill>
                <a:latin typeface="Consolas" panose="020B0609020204030204" pitchFamily="49" charset="0"/>
                <a:cs typeface="Consolas" panose="020B0609020204030204" pitchFamily="49" charset="0"/>
              </a:rPr>
              <a:t>c.getImage</a:t>
            </a:r>
            <a:r>
              <a:rPr lang="en-US" sz="2000" b="1" i="1" dirty="0">
                <a:solidFill>
                  <a:srgbClr val="0070C0"/>
                </a:solidFill>
                <a:latin typeface="Consolas" panose="020B0609020204030204" pitchFamily="49" charset="0"/>
                <a:cs typeface="Consolas" panose="020B0609020204030204" pitchFamily="49" charset="0"/>
              </a:rPr>
              <a:t>()    </a:t>
            </a:r>
          </a:p>
          <a:p>
            <a:pPr marL="685800" lvl="3"/>
            <a:r>
              <a:rPr lang="en-US" sz="2000" b="1" i="1" dirty="0">
                <a:solidFill>
                  <a:srgbClr val="0070C0"/>
                </a:solidFill>
                <a:latin typeface="Consolas" panose="020B0609020204030204" pitchFamily="49" charset="0"/>
                <a:cs typeface="Consolas" panose="020B0609020204030204" pitchFamily="49" charset="0"/>
              </a:rPr>
              <a:t>diff = </a:t>
            </a:r>
            <a:r>
              <a:rPr lang="en-US" sz="2000" b="1" i="1" dirty="0" err="1">
                <a:solidFill>
                  <a:srgbClr val="0070C0"/>
                </a:solidFill>
                <a:latin typeface="Consolas" panose="020B0609020204030204" pitchFamily="49" charset="0"/>
                <a:cs typeface="Consolas" panose="020B0609020204030204" pitchFamily="49" charset="0"/>
              </a:rPr>
              <a:t>new_image</a:t>
            </a:r>
            <a:r>
              <a:rPr lang="en-US" sz="2000" b="1" i="1" dirty="0">
                <a:solidFill>
                  <a:srgbClr val="0070C0"/>
                </a:solidFill>
                <a:latin typeface="Consolas" panose="020B0609020204030204" pitchFamily="49" charset="0"/>
                <a:cs typeface="Consolas" panose="020B0609020204030204" pitchFamily="49" charset="0"/>
              </a:rPr>
              <a:t> - </a:t>
            </a:r>
            <a:r>
              <a:rPr lang="en-US" sz="2000" b="1" i="1" dirty="0" err="1">
                <a:solidFill>
                  <a:srgbClr val="0070C0"/>
                </a:solidFill>
                <a:latin typeface="Consolas" panose="020B0609020204030204" pitchFamily="49" charset="0"/>
                <a:cs typeface="Consolas" panose="020B0609020204030204" pitchFamily="49" charset="0"/>
              </a:rPr>
              <a:t>old_image</a:t>
            </a:r>
            <a:r>
              <a:rPr lang="en-US" sz="2000" b="1" i="1" dirty="0">
                <a:solidFill>
                  <a:srgbClr val="0070C0"/>
                </a:solidFill>
                <a:latin typeface="Consolas" panose="020B0609020204030204" pitchFamily="49" charset="0"/>
                <a:cs typeface="Consolas" panose="020B0609020204030204" pitchFamily="49" charset="0"/>
              </a:rPr>
              <a:t>    </a:t>
            </a:r>
          </a:p>
          <a:p>
            <a:pPr marL="685800" lvl="3"/>
            <a:r>
              <a:rPr lang="en-US" sz="2000" b="1" i="1" dirty="0">
                <a:solidFill>
                  <a:srgbClr val="0070C0"/>
                </a:solidFill>
                <a:latin typeface="Consolas" panose="020B0609020204030204" pitchFamily="49" charset="0"/>
                <a:cs typeface="Consolas" panose="020B0609020204030204" pitchFamily="49" charset="0"/>
              </a:rPr>
              <a:t>blobs = </a:t>
            </a:r>
            <a:r>
              <a:rPr lang="en-US" sz="2000" b="1" i="1" dirty="0" err="1">
                <a:solidFill>
                  <a:srgbClr val="0070C0"/>
                </a:solidFill>
                <a:latin typeface="Consolas" panose="020B0609020204030204" pitchFamily="49" charset="0"/>
                <a:cs typeface="Consolas" panose="020B0609020204030204" pitchFamily="49" charset="0"/>
              </a:rPr>
              <a:t>diff.findBlobs</a:t>
            </a:r>
            <a:r>
              <a:rPr lang="en-US" sz="2000" b="1" i="1" dirty="0">
                <a:solidFill>
                  <a:srgbClr val="0070C0"/>
                </a:solidFill>
                <a:latin typeface="Consolas" panose="020B0609020204030204" pitchFamily="49" charset="0"/>
                <a:cs typeface="Consolas" panose="020B0609020204030204" pitchFamily="49" charset="0"/>
              </a:rPr>
              <a:t>(</a:t>
            </a:r>
            <a:r>
              <a:rPr lang="en-US" sz="2000" b="1" i="1" dirty="0" err="1">
                <a:solidFill>
                  <a:srgbClr val="0070C0"/>
                </a:solidFill>
                <a:latin typeface="Consolas" panose="020B0609020204030204" pitchFamily="49" charset="0"/>
                <a:cs typeface="Consolas" panose="020B0609020204030204" pitchFamily="49" charset="0"/>
              </a:rPr>
              <a:t>minsize</a:t>
            </a:r>
            <a:r>
              <a:rPr lang="en-US" sz="2000" b="1" i="1" dirty="0">
                <a:solidFill>
                  <a:srgbClr val="0070C0"/>
                </a:solidFill>
                <a:latin typeface="Consolas" panose="020B0609020204030204" pitchFamily="49" charset="0"/>
                <a:cs typeface="Consolas" panose="020B0609020204030204" pitchFamily="49" charset="0"/>
              </a:rPr>
              <a:t>=MIN_BLOB_SIZE)    </a:t>
            </a:r>
          </a:p>
          <a:p>
            <a:pPr marL="685800" lvl="3"/>
            <a:r>
              <a:rPr lang="en-US" sz="2000" b="1" i="1" dirty="0">
                <a:solidFill>
                  <a:srgbClr val="0070C0"/>
                </a:solidFill>
                <a:latin typeface="Consolas" panose="020B0609020204030204" pitchFamily="49" charset="0"/>
                <a:cs typeface="Consolas" panose="020B0609020204030204" pitchFamily="49" charset="0"/>
              </a:rPr>
              <a:t>if blobs :        </a:t>
            </a:r>
          </a:p>
          <a:p>
            <a:pPr marL="1143000" lvl="4"/>
            <a:r>
              <a:rPr lang="en-US" sz="2000" b="1" i="1" dirty="0">
                <a:solidFill>
                  <a:srgbClr val="0070C0"/>
                </a:solidFill>
                <a:latin typeface="Consolas" panose="020B0609020204030204" pitchFamily="49" charset="0"/>
                <a:cs typeface="Consolas" panose="020B0609020204030204" pitchFamily="49" charset="0"/>
              </a:rPr>
              <a:t>print("Movement detected")    </a:t>
            </a:r>
          </a:p>
          <a:p>
            <a:pPr marL="685800" lvl="3"/>
            <a:r>
              <a:rPr lang="en-US" sz="2000" b="1" i="1" dirty="0" err="1">
                <a:solidFill>
                  <a:srgbClr val="0070C0"/>
                </a:solidFill>
                <a:latin typeface="Consolas" panose="020B0609020204030204" pitchFamily="49" charset="0"/>
                <a:cs typeface="Consolas" panose="020B0609020204030204" pitchFamily="49" charset="0"/>
              </a:rPr>
              <a:t>old_image</a:t>
            </a:r>
            <a:r>
              <a:rPr lang="en-US" sz="2000" b="1" i="1" dirty="0">
                <a:solidFill>
                  <a:srgbClr val="0070C0"/>
                </a:solidFill>
                <a:latin typeface="Consolas" panose="020B0609020204030204" pitchFamily="49" charset="0"/>
                <a:cs typeface="Consolas" panose="020B0609020204030204" pitchFamily="49" charset="0"/>
              </a:rPr>
              <a:t> = </a:t>
            </a:r>
            <a:r>
              <a:rPr lang="en-US" sz="2000" b="1" i="1" dirty="0" err="1">
                <a:solidFill>
                  <a:srgbClr val="0070C0"/>
                </a:solidFill>
                <a:latin typeface="Consolas" panose="020B0609020204030204" pitchFamily="49" charset="0"/>
                <a:cs typeface="Consolas" panose="020B0609020204030204" pitchFamily="49" charset="0"/>
              </a:rPr>
              <a:t>new_imag</a:t>
            </a:r>
            <a:endParaRPr lang="en-US" sz="2000" b="1" i="1" dirty="0">
              <a:solidFill>
                <a:srgbClr val="0070C0"/>
              </a:solidFill>
              <a:latin typeface="Consolas" panose="020B0609020204030204" pitchFamily="49" charset="0"/>
              <a:cs typeface="Consolas" panose="020B0609020204030204" pitchFamily="49" charset="0"/>
            </a:endParaRPr>
          </a:p>
          <a:p>
            <a:pPr marL="685800" lvl="3"/>
            <a:endParaRPr lang="en-US" sz="2000" b="1" i="1" dirty="0">
              <a:solidFill>
                <a:srgbClr val="0070C0"/>
              </a:solidFill>
              <a:latin typeface="Consolas" panose="020B0609020204030204" pitchFamily="49" charset="0"/>
              <a:cs typeface="Consolas" panose="020B0609020204030204" pitchFamily="49" charset="0"/>
            </a:endParaRPr>
          </a:p>
          <a:p>
            <a:pPr marL="228600" lvl="2"/>
            <a:r>
              <a:rPr lang="en-US" sz="2000" dirty="0"/>
              <a:t>Successive frames of the image might look like following figure. When the first image is subtracted from the first, the resulting image will look like next Figure. Running blob detection on it will result in the outlined blobs shown in Next Figure.</a:t>
            </a:r>
          </a:p>
          <a:p>
            <a:pPr marL="685800" lvl="3"/>
            <a:endParaRPr lang="en-US" sz="2000" b="1" i="1" dirty="0">
              <a:solidFill>
                <a:srgbClr val="0070C0"/>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6217371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a:t> Motion Detection </a:t>
            </a:r>
          </a:p>
        </p:txBody>
      </p:sp>
      <p:sp>
        <p:nvSpPr>
          <p:cNvPr id="5" name="AutoShape 2" descr="http://raspberry.piaustralia.com.au/product-images/piwithbox.jpg"/>
          <p:cNvSpPr>
            <a:spLocks noChangeAspect="1" noChangeArrowheads="1"/>
          </p:cNvSpPr>
          <p:nvPr/>
        </p:nvSpPr>
        <p:spPr bwMode="auto">
          <a:xfrm>
            <a:off x="63500" y="-136525"/>
            <a:ext cx="9772650" cy="6343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 name="Picture 1"/>
          <p:cNvPicPr>
            <a:picLocks noChangeAspect="1"/>
          </p:cNvPicPr>
          <p:nvPr/>
        </p:nvPicPr>
        <p:blipFill>
          <a:blip r:embed="rId2"/>
          <a:stretch>
            <a:fillRect/>
          </a:stretch>
        </p:blipFill>
        <p:spPr>
          <a:xfrm>
            <a:off x="641910" y="1820079"/>
            <a:ext cx="4943475" cy="3724275"/>
          </a:xfrm>
          <a:prstGeom prst="rect">
            <a:avLst/>
          </a:prstGeom>
        </p:spPr>
      </p:pic>
      <p:pic>
        <p:nvPicPr>
          <p:cNvPr id="3" name="Picture 2"/>
          <p:cNvPicPr>
            <a:picLocks noChangeAspect="1"/>
          </p:cNvPicPr>
          <p:nvPr/>
        </p:nvPicPr>
        <p:blipFill>
          <a:blip r:embed="rId3"/>
          <a:stretch>
            <a:fillRect/>
          </a:stretch>
        </p:blipFill>
        <p:spPr>
          <a:xfrm>
            <a:off x="6870689" y="1820080"/>
            <a:ext cx="4952563" cy="3724275"/>
          </a:xfrm>
          <a:prstGeom prst="rect">
            <a:avLst/>
          </a:prstGeom>
        </p:spPr>
      </p:pic>
    </p:spTree>
    <p:extLst>
      <p:ext uri="{BB962C8B-B14F-4D97-AF65-F5344CB8AC3E}">
        <p14:creationId xmlns:p14="http://schemas.microsoft.com/office/powerpoint/2010/main" val="137256819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a:t> Motion Detection </a:t>
            </a:r>
          </a:p>
        </p:txBody>
      </p:sp>
      <p:sp>
        <p:nvSpPr>
          <p:cNvPr id="5" name="AutoShape 2" descr="http://raspberry.piaustralia.com.au/product-images/piwithbox.jpg"/>
          <p:cNvSpPr>
            <a:spLocks noChangeAspect="1" noChangeArrowheads="1"/>
          </p:cNvSpPr>
          <p:nvPr/>
        </p:nvSpPr>
        <p:spPr bwMode="auto">
          <a:xfrm>
            <a:off x="63500" y="-136525"/>
            <a:ext cx="9772650" cy="6343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p:cNvPicPr>
            <a:picLocks noChangeAspect="1"/>
          </p:cNvPicPr>
          <p:nvPr/>
        </p:nvPicPr>
        <p:blipFill>
          <a:blip r:embed="rId2"/>
          <a:stretch>
            <a:fillRect/>
          </a:stretch>
        </p:blipFill>
        <p:spPr>
          <a:xfrm>
            <a:off x="478809" y="1820079"/>
            <a:ext cx="4953135" cy="3724275"/>
          </a:xfrm>
          <a:prstGeom prst="rect">
            <a:avLst/>
          </a:prstGeom>
        </p:spPr>
      </p:pic>
      <p:pic>
        <p:nvPicPr>
          <p:cNvPr id="7" name="Picture 6"/>
          <p:cNvPicPr>
            <a:picLocks noChangeAspect="1"/>
          </p:cNvPicPr>
          <p:nvPr/>
        </p:nvPicPr>
        <p:blipFill>
          <a:blip r:embed="rId3"/>
          <a:stretch>
            <a:fillRect/>
          </a:stretch>
        </p:blipFill>
        <p:spPr>
          <a:xfrm>
            <a:off x="6520375" y="1820079"/>
            <a:ext cx="4965700" cy="3724275"/>
          </a:xfrm>
          <a:prstGeom prst="rect">
            <a:avLst/>
          </a:prstGeom>
        </p:spPr>
      </p:pic>
    </p:spTree>
    <p:extLst>
      <p:ext uri="{BB962C8B-B14F-4D97-AF65-F5344CB8AC3E}">
        <p14:creationId xmlns:p14="http://schemas.microsoft.com/office/powerpoint/2010/main" val="4789386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a:t> Optical Character Recognition </a:t>
            </a:r>
          </a:p>
        </p:txBody>
      </p:sp>
      <p:sp>
        <p:nvSpPr>
          <p:cNvPr id="5" name="AutoShape 2" descr="http://raspberry.piaustralia.com.au/product-images/piwithbox.jpg"/>
          <p:cNvSpPr>
            <a:spLocks noChangeAspect="1" noChangeArrowheads="1"/>
          </p:cNvSpPr>
          <p:nvPr/>
        </p:nvSpPr>
        <p:spPr bwMode="auto">
          <a:xfrm>
            <a:off x="63500" y="-136525"/>
            <a:ext cx="9772650" cy="6343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TextBox 5"/>
          <p:cNvSpPr txBox="1"/>
          <p:nvPr/>
        </p:nvSpPr>
        <p:spPr>
          <a:xfrm>
            <a:off x="278295" y="721217"/>
            <a:ext cx="11357113" cy="6247864"/>
          </a:xfrm>
          <a:prstGeom prst="rect">
            <a:avLst/>
          </a:prstGeom>
          <a:noFill/>
        </p:spPr>
        <p:txBody>
          <a:bodyPr wrap="square" rtlCol="0">
            <a:spAutoFit/>
          </a:bodyPr>
          <a:lstStyle/>
          <a:p>
            <a:pPr marL="571500" lvl="2" indent="-342900">
              <a:buFont typeface="Arial" panose="020B0604020202020204" pitchFamily="34" charset="0"/>
              <a:buChar char="•"/>
            </a:pPr>
            <a:r>
              <a:rPr lang="en-US" sz="2000" dirty="0"/>
              <a:t>Use the </a:t>
            </a:r>
            <a:r>
              <a:rPr lang="en-US" sz="2000" b="1" i="1" dirty="0">
                <a:solidFill>
                  <a:srgbClr val="0070C0"/>
                </a:solidFill>
                <a:latin typeface="Consolas" panose="020B0609020204030204" pitchFamily="49" charset="0"/>
                <a:cs typeface="Consolas" panose="020B0609020204030204" pitchFamily="49" charset="0"/>
              </a:rPr>
              <a:t>tesseract</a:t>
            </a:r>
            <a:r>
              <a:rPr lang="en-US" sz="2000" dirty="0"/>
              <a:t> Optical Character Recognition (OCR) software to extract text from the image.</a:t>
            </a:r>
          </a:p>
          <a:p>
            <a:pPr marL="571500" lvl="2" indent="-342900">
              <a:buFont typeface="Arial" panose="020B0604020202020204" pitchFamily="34" charset="0"/>
              <a:buChar char="•"/>
            </a:pPr>
            <a:endParaRPr lang="en-US" sz="2000" b="1" i="1" dirty="0">
              <a:solidFill>
                <a:srgbClr val="0070C0"/>
              </a:solidFill>
              <a:latin typeface="Consolas" panose="020B0609020204030204" pitchFamily="49" charset="0"/>
              <a:cs typeface="Consolas" panose="020B0609020204030204" pitchFamily="49" charset="0"/>
            </a:endParaRPr>
          </a:p>
          <a:p>
            <a:pPr marL="571500" lvl="2" indent="-342900">
              <a:buFont typeface="Arial" panose="020B0604020202020204" pitchFamily="34" charset="0"/>
              <a:buChar char="•"/>
            </a:pPr>
            <a:r>
              <a:rPr lang="en-US" sz="2000" dirty="0"/>
              <a:t>To install </a:t>
            </a:r>
            <a:r>
              <a:rPr lang="en-US" sz="2000" b="1" i="1" dirty="0">
                <a:solidFill>
                  <a:srgbClr val="0070C0"/>
                </a:solidFill>
                <a:latin typeface="Consolas" panose="020B0609020204030204" pitchFamily="49" charset="0"/>
                <a:cs typeface="Consolas" panose="020B0609020204030204" pitchFamily="49" charset="0"/>
              </a:rPr>
              <a:t>tesseract</a:t>
            </a:r>
            <a:r>
              <a:rPr lang="en-US" sz="2000" dirty="0"/>
              <a:t>, run the following commands:</a:t>
            </a:r>
          </a:p>
          <a:p>
            <a:pPr marL="571500" lvl="2" indent="-342900">
              <a:buFont typeface="Arial" panose="020B0604020202020204" pitchFamily="34" charset="0"/>
              <a:buChar char="•"/>
            </a:pPr>
            <a:endParaRPr lang="en-US" sz="2000" b="1" i="1" dirty="0">
              <a:solidFill>
                <a:srgbClr val="0070C0"/>
              </a:solidFill>
              <a:latin typeface="Consolas" panose="020B0609020204030204" pitchFamily="49" charset="0"/>
              <a:cs typeface="Consolas" panose="020B0609020204030204" pitchFamily="49" charset="0"/>
            </a:endParaRPr>
          </a:p>
          <a:p>
            <a:pPr marL="228600" lvl="2"/>
            <a:r>
              <a:rPr lang="en-US" sz="2000" b="1" i="1" dirty="0">
                <a:solidFill>
                  <a:srgbClr val="0070C0"/>
                </a:solidFill>
                <a:latin typeface="Consolas" panose="020B0609020204030204" pitchFamily="49" charset="0"/>
                <a:cs typeface="Consolas" panose="020B0609020204030204" pitchFamily="49" charset="0"/>
              </a:rPr>
              <a:t>$ </a:t>
            </a:r>
            <a:r>
              <a:rPr lang="en-US" sz="2000" b="1" i="1" dirty="0" err="1">
                <a:solidFill>
                  <a:srgbClr val="0070C0"/>
                </a:solidFill>
                <a:latin typeface="Consolas" panose="020B0609020204030204" pitchFamily="49" charset="0"/>
                <a:cs typeface="Consolas" panose="020B0609020204030204" pitchFamily="49" charset="0"/>
              </a:rPr>
              <a:t>sudo</a:t>
            </a:r>
            <a:r>
              <a:rPr lang="en-US" sz="2000" b="1" i="1" dirty="0">
                <a:solidFill>
                  <a:srgbClr val="0070C0"/>
                </a:solidFill>
                <a:latin typeface="Consolas" panose="020B0609020204030204" pitchFamily="49" charset="0"/>
                <a:cs typeface="Consolas" panose="020B0609020204030204" pitchFamily="49" charset="0"/>
              </a:rPr>
              <a:t> apt-get install python-</a:t>
            </a:r>
            <a:r>
              <a:rPr lang="en-US" sz="2000" b="1" i="1" dirty="0" err="1">
                <a:solidFill>
                  <a:srgbClr val="0070C0"/>
                </a:solidFill>
                <a:latin typeface="Consolas" panose="020B0609020204030204" pitchFamily="49" charset="0"/>
                <a:cs typeface="Consolas" panose="020B0609020204030204" pitchFamily="49" charset="0"/>
              </a:rPr>
              <a:t>distutils</a:t>
            </a:r>
            <a:r>
              <a:rPr lang="en-US" sz="2000" b="1" i="1" dirty="0">
                <a:solidFill>
                  <a:srgbClr val="0070C0"/>
                </a:solidFill>
                <a:latin typeface="Consolas" panose="020B0609020204030204" pitchFamily="49" charset="0"/>
                <a:cs typeface="Consolas" panose="020B0609020204030204" pitchFamily="49" charset="0"/>
              </a:rPr>
              <a:t>-extra tesseract-</a:t>
            </a:r>
            <a:r>
              <a:rPr lang="en-US" sz="2000" b="1" i="1" dirty="0" err="1">
                <a:solidFill>
                  <a:srgbClr val="0070C0"/>
                </a:solidFill>
                <a:latin typeface="Consolas" panose="020B0609020204030204" pitchFamily="49" charset="0"/>
                <a:cs typeface="Consolas" panose="020B0609020204030204" pitchFamily="49" charset="0"/>
              </a:rPr>
              <a:t>ocr</a:t>
            </a:r>
            <a:r>
              <a:rPr lang="en-US" sz="2000" b="1" i="1" dirty="0">
                <a:solidFill>
                  <a:srgbClr val="0070C0"/>
                </a:solidFill>
                <a:latin typeface="Consolas" panose="020B0609020204030204" pitchFamily="49" charset="0"/>
                <a:cs typeface="Consolas" panose="020B0609020204030204" pitchFamily="49" charset="0"/>
              </a:rPr>
              <a:t> tesseract-</a:t>
            </a:r>
            <a:r>
              <a:rPr lang="en-US" sz="2000" b="1" i="1" dirty="0" err="1">
                <a:solidFill>
                  <a:srgbClr val="0070C0"/>
                </a:solidFill>
                <a:latin typeface="Consolas" panose="020B0609020204030204" pitchFamily="49" charset="0"/>
                <a:cs typeface="Consolas" panose="020B0609020204030204" pitchFamily="49" charset="0"/>
              </a:rPr>
              <a:t>ocr</a:t>
            </a:r>
            <a:r>
              <a:rPr lang="en-US" sz="2000" b="1" i="1" dirty="0">
                <a:solidFill>
                  <a:srgbClr val="0070C0"/>
                </a:solidFill>
                <a:latin typeface="Consolas" panose="020B0609020204030204" pitchFamily="49" charset="0"/>
                <a:cs typeface="Consolas" panose="020B0609020204030204" pitchFamily="49" charset="0"/>
              </a:rPr>
              <a:t>-</a:t>
            </a:r>
            <a:r>
              <a:rPr lang="en-US" sz="2000" b="1" i="1" dirty="0" err="1">
                <a:solidFill>
                  <a:srgbClr val="0070C0"/>
                </a:solidFill>
                <a:latin typeface="Consolas" panose="020B0609020204030204" pitchFamily="49" charset="0"/>
                <a:cs typeface="Consolas" panose="020B0609020204030204" pitchFamily="49" charset="0"/>
              </a:rPr>
              <a:t>eng</a:t>
            </a:r>
            <a:r>
              <a:rPr lang="en-US" sz="2000" b="1" i="1" dirty="0">
                <a:solidFill>
                  <a:srgbClr val="0070C0"/>
                </a:solidFill>
                <a:latin typeface="Consolas" panose="020B0609020204030204" pitchFamily="49" charset="0"/>
                <a:cs typeface="Consolas" panose="020B0609020204030204" pitchFamily="49" charset="0"/>
              </a:rPr>
              <a:t> </a:t>
            </a:r>
          </a:p>
          <a:p>
            <a:pPr marL="228600" lvl="2"/>
            <a:endParaRPr lang="en-US" sz="2000" b="1" i="1" dirty="0">
              <a:solidFill>
                <a:srgbClr val="0070C0"/>
              </a:solidFill>
              <a:latin typeface="Consolas" panose="020B0609020204030204" pitchFamily="49" charset="0"/>
              <a:cs typeface="Consolas" panose="020B0609020204030204" pitchFamily="49" charset="0"/>
            </a:endParaRPr>
          </a:p>
          <a:p>
            <a:pPr marL="228600" lvl="2"/>
            <a:r>
              <a:rPr lang="en-US" sz="2000" b="1" i="1" dirty="0" err="1">
                <a:solidFill>
                  <a:srgbClr val="0070C0"/>
                </a:solidFill>
                <a:latin typeface="Consolas" panose="020B0609020204030204" pitchFamily="49" charset="0"/>
                <a:cs typeface="Consolas" panose="020B0609020204030204" pitchFamily="49" charset="0"/>
              </a:rPr>
              <a:t>libopencv</a:t>
            </a:r>
            <a:r>
              <a:rPr lang="en-US" sz="2000" b="1" i="1" dirty="0">
                <a:solidFill>
                  <a:srgbClr val="0070C0"/>
                </a:solidFill>
                <a:latin typeface="Consolas" panose="020B0609020204030204" pitchFamily="49" charset="0"/>
                <a:cs typeface="Consolas" panose="020B0609020204030204" pitchFamily="49" charset="0"/>
              </a:rPr>
              <a:t>-dev </a:t>
            </a:r>
            <a:r>
              <a:rPr lang="en-US" sz="2000" b="1" i="1" dirty="0" err="1">
                <a:solidFill>
                  <a:srgbClr val="0070C0"/>
                </a:solidFill>
                <a:latin typeface="Consolas" panose="020B0609020204030204" pitchFamily="49" charset="0"/>
                <a:cs typeface="Consolas" panose="020B0609020204030204" pitchFamily="49" charset="0"/>
              </a:rPr>
              <a:t>libtesseract</a:t>
            </a:r>
            <a:r>
              <a:rPr lang="en-US" sz="2000" b="1" i="1" dirty="0">
                <a:solidFill>
                  <a:srgbClr val="0070C0"/>
                </a:solidFill>
                <a:latin typeface="Consolas" panose="020B0609020204030204" pitchFamily="49" charset="0"/>
                <a:cs typeface="Consolas" panose="020B0609020204030204" pitchFamily="49" charset="0"/>
              </a:rPr>
              <a:t>-dev </a:t>
            </a:r>
            <a:r>
              <a:rPr lang="en-US" sz="2000" b="1" i="1" dirty="0" err="1">
                <a:solidFill>
                  <a:srgbClr val="0070C0"/>
                </a:solidFill>
                <a:latin typeface="Consolas" panose="020B0609020204030204" pitchFamily="49" charset="0"/>
                <a:cs typeface="Consolas" panose="020B0609020204030204" pitchFamily="49" charset="0"/>
              </a:rPr>
              <a:t>libleptonica</a:t>
            </a:r>
            <a:r>
              <a:rPr lang="en-US" sz="2000" b="1" i="1" dirty="0">
                <a:solidFill>
                  <a:srgbClr val="0070C0"/>
                </a:solidFill>
                <a:latin typeface="Consolas" panose="020B0609020204030204" pitchFamily="49" charset="0"/>
                <a:cs typeface="Consolas" panose="020B0609020204030204" pitchFamily="49" charset="0"/>
              </a:rPr>
              <a:t>-dev python-all-dev swig </a:t>
            </a:r>
            <a:r>
              <a:rPr lang="en-US" sz="2000" b="1" i="1" dirty="0" err="1">
                <a:solidFill>
                  <a:srgbClr val="0070C0"/>
                </a:solidFill>
                <a:latin typeface="Consolas" panose="020B0609020204030204" pitchFamily="49" charset="0"/>
                <a:cs typeface="Consolas" panose="020B0609020204030204" pitchFamily="49" charset="0"/>
              </a:rPr>
              <a:t>libcv</a:t>
            </a:r>
            <a:r>
              <a:rPr lang="en-US" sz="2000" b="1" i="1" dirty="0">
                <a:solidFill>
                  <a:srgbClr val="0070C0"/>
                </a:solidFill>
                <a:latin typeface="Consolas" panose="020B0609020204030204" pitchFamily="49" charset="0"/>
                <a:cs typeface="Consolas" panose="020B0609020204030204" pitchFamily="49" charset="0"/>
              </a:rPr>
              <a:t>-dev python-</a:t>
            </a:r>
            <a:r>
              <a:rPr lang="en-US" sz="2000" b="1" i="1" dirty="0" err="1">
                <a:solidFill>
                  <a:srgbClr val="0070C0"/>
                </a:solidFill>
                <a:latin typeface="Consolas" panose="020B0609020204030204" pitchFamily="49" charset="0"/>
                <a:cs typeface="Consolas" panose="020B0609020204030204" pitchFamily="49" charset="0"/>
              </a:rPr>
              <a:t>opencv</a:t>
            </a:r>
            <a:r>
              <a:rPr lang="en-US" sz="2000" b="1" i="1" dirty="0">
                <a:solidFill>
                  <a:srgbClr val="0070C0"/>
                </a:solidFill>
                <a:latin typeface="Consolas" panose="020B0609020204030204" pitchFamily="49" charset="0"/>
                <a:cs typeface="Consolas" panose="020B0609020204030204" pitchFamily="49" charset="0"/>
              </a:rPr>
              <a:t> python-</a:t>
            </a:r>
            <a:r>
              <a:rPr lang="en-US" sz="2000" b="1" i="1" dirty="0" err="1">
                <a:solidFill>
                  <a:srgbClr val="0070C0"/>
                </a:solidFill>
                <a:latin typeface="Consolas" panose="020B0609020204030204" pitchFamily="49" charset="0"/>
                <a:cs typeface="Consolas" panose="020B0609020204030204" pitchFamily="49" charset="0"/>
              </a:rPr>
              <a:t>numpy</a:t>
            </a:r>
            <a:r>
              <a:rPr lang="en-US" sz="2000" b="1" i="1" dirty="0">
                <a:solidFill>
                  <a:srgbClr val="0070C0"/>
                </a:solidFill>
                <a:latin typeface="Consolas" panose="020B0609020204030204" pitchFamily="49" charset="0"/>
                <a:cs typeface="Consolas" panose="020B0609020204030204" pitchFamily="49" charset="0"/>
              </a:rPr>
              <a:t> python-</a:t>
            </a:r>
            <a:r>
              <a:rPr lang="en-US" sz="2000" b="1" i="1" dirty="0" err="1">
                <a:solidFill>
                  <a:srgbClr val="0070C0"/>
                </a:solidFill>
                <a:latin typeface="Consolas" panose="020B0609020204030204" pitchFamily="49" charset="0"/>
                <a:cs typeface="Consolas" panose="020B0609020204030204" pitchFamily="49" charset="0"/>
              </a:rPr>
              <a:t>setuptools</a:t>
            </a:r>
            <a:r>
              <a:rPr lang="en-US" sz="2000" b="1" i="1" dirty="0">
                <a:solidFill>
                  <a:srgbClr val="0070C0"/>
                </a:solidFill>
                <a:latin typeface="Consolas" panose="020B0609020204030204" pitchFamily="49" charset="0"/>
                <a:cs typeface="Consolas" panose="020B0609020204030204" pitchFamily="49" charset="0"/>
              </a:rPr>
              <a:t> build-essential subversion </a:t>
            </a:r>
          </a:p>
          <a:p>
            <a:pPr marL="228600" lvl="2"/>
            <a:endParaRPr lang="en-US" sz="2000" b="1" i="1" dirty="0">
              <a:solidFill>
                <a:srgbClr val="0070C0"/>
              </a:solidFill>
              <a:latin typeface="Consolas" panose="020B0609020204030204" pitchFamily="49" charset="0"/>
              <a:cs typeface="Consolas" panose="020B0609020204030204" pitchFamily="49" charset="0"/>
            </a:endParaRPr>
          </a:p>
          <a:p>
            <a:pPr marL="228600" lvl="2"/>
            <a:r>
              <a:rPr lang="en-US" sz="2000" b="1" i="1" dirty="0">
                <a:solidFill>
                  <a:srgbClr val="0070C0"/>
                </a:solidFill>
                <a:latin typeface="Consolas" panose="020B0609020204030204" pitchFamily="49" charset="0"/>
                <a:cs typeface="Consolas" panose="020B0609020204030204" pitchFamily="49" charset="0"/>
              </a:rPr>
              <a:t>$ </a:t>
            </a:r>
            <a:r>
              <a:rPr lang="en-US" sz="2000" b="1" i="1" dirty="0" err="1">
                <a:solidFill>
                  <a:srgbClr val="0070C0"/>
                </a:solidFill>
                <a:latin typeface="Consolas" panose="020B0609020204030204" pitchFamily="49" charset="0"/>
                <a:cs typeface="Consolas" panose="020B0609020204030204" pitchFamily="49" charset="0"/>
              </a:rPr>
              <a:t>sudo</a:t>
            </a:r>
            <a:r>
              <a:rPr lang="en-US" sz="2000" b="1" i="1" dirty="0">
                <a:solidFill>
                  <a:srgbClr val="0070C0"/>
                </a:solidFill>
                <a:latin typeface="Consolas" panose="020B0609020204030204" pitchFamily="49" charset="0"/>
                <a:cs typeface="Consolas" panose="020B0609020204030204" pitchFamily="49" charset="0"/>
              </a:rPr>
              <a:t> apt-get install tesseract-</a:t>
            </a:r>
            <a:r>
              <a:rPr lang="en-US" sz="2000" b="1" i="1" dirty="0" err="1">
                <a:solidFill>
                  <a:srgbClr val="0070C0"/>
                </a:solidFill>
                <a:latin typeface="Consolas" panose="020B0609020204030204" pitchFamily="49" charset="0"/>
                <a:cs typeface="Consolas" panose="020B0609020204030204" pitchFamily="49" charset="0"/>
              </a:rPr>
              <a:t>ocr</a:t>
            </a:r>
            <a:r>
              <a:rPr lang="en-US" sz="2000" b="1" i="1" dirty="0">
                <a:solidFill>
                  <a:srgbClr val="0070C0"/>
                </a:solidFill>
                <a:latin typeface="Consolas" panose="020B0609020204030204" pitchFamily="49" charset="0"/>
                <a:cs typeface="Consolas" panose="020B0609020204030204" pitchFamily="49" charset="0"/>
              </a:rPr>
              <a:t>-</a:t>
            </a:r>
            <a:r>
              <a:rPr lang="en-US" sz="2000" b="1" i="1" dirty="0" err="1">
                <a:solidFill>
                  <a:srgbClr val="0070C0"/>
                </a:solidFill>
                <a:latin typeface="Consolas" panose="020B0609020204030204" pitchFamily="49" charset="0"/>
                <a:cs typeface="Consolas" panose="020B0609020204030204" pitchFamily="49" charset="0"/>
              </a:rPr>
              <a:t>eng</a:t>
            </a:r>
            <a:r>
              <a:rPr lang="en-US" sz="2000" b="1" i="1" dirty="0">
                <a:solidFill>
                  <a:srgbClr val="0070C0"/>
                </a:solidFill>
                <a:latin typeface="Consolas" panose="020B0609020204030204" pitchFamily="49" charset="0"/>
                <a:cs typeface="Consolas" panose="020B0609020204030204" pitchFamily="49" charset="0"/>
              </a:rPr>
              <a:t> tesseract-</a:t>
            </a:r>
            <a:r>
              <a:rPr lang="en-US" sz="2000" b="1" i="1" dirty="0" err="1">
                <a:solidFill>
                  <a:srgbClr val="0070C0"/>
                </a:solidFill>
                <a:latin typeface="Consolas" panose="020B0609020204030204" pitchFamily="49" charset="0"/>
                <a:cs typeface="Consolas" panose="020B0609020204030204" pitchFamily="49" charset="0"/>
              </a:rPr>
              <a:t>ocr</a:t>
            </a:r>
            <a:r>
              <a:rPr lang="en-US" sz="2000" b="1" i="1" dirty="0">
                <a:solidFill>
                  <a:srgbClr val="0070C0"/>
                </a:solidFill>
                <a:latin typeface="Consolas" panose="020B0609020204030204" pitchFamily="49" charset="0"/>
                <a:cs typeface="Consolas" panose="020B0609020204030204" pitchFamily="49" charset="0"/>
              </a:rPr>
              <a:t>-dev </a:t>
            </a:r>
            <a:r>
              <a:rPr lang="en-US" sz="2000" b="1" i="1" dirty="0" err="1">
                <a:solidFill>
                  <a:srgbClr val="0070C0"/>
                </a:solidFill>
                <a:latin typeface="Consolas" panose="020B0609020204030204" pitchFamily="49" charset="0"/>
                <a:cs typeface="Consolas" panose="020B0609020204030204" pitchFamily="49" charset="0"/>
              </a:rPr>
              <a:t>libleptonica</a:t>
            </a:r>
            <a:r>
              <a:rPr lang="en-US" sz="2000" b="1" i="1" dirty="0">
                <a:solidFill>
                  <a:srgbClr val="0070C0"/>
                </a:solidFill>
                <a:latin typeface="Consolas" panose="020B0609020204030204" pitchFamily="49" charset="0"/>
                <a:cs typeface="Consolas" panose="020B0609020204030204" pitchFamily="49" charset="0"/>
              </a:rPr>
              <a:t>-dev </a:t>
            </a:r>
          </a:p>
          <a:p>
            <a:pPr marL="228600" lvl="2"/>
            <a:endParaRPr lang="en-US" sz="2000" b="1" i="1" dirty="0">
              <a:solidFill>
                <a:srgbClr val="0070C0"/>
              </a:solidFill>
              <a:latin typeface="Consolas" panose="020B0609020204030204" pitchFamily="49" charset="0"/>
              <a:cs typeface="Consolas" panose="020B0609020204030204" pitchFamily="49" charset="0"/>
            </a:endParaRPr>
          </a:p>
          <a:p>
            <a:pPr marL="228600" lvl="2"/>
            <a:r>
              <a:rPr lang="en-US" sz="2000" b="1" i="1" dirty="0">
                <a:solidFill>
                  <a:srgbClr val="0070C0"/>
                </a:solidFill>
                <a:latin typeface="Consolas" panose="020B0609020204030204" pitchFamily="49" charset="0"/>
                <a:cs typeface="Consolas" panose="020B0609020204030204" pitchFamily="49" charset="0"/>
              </a:rPr>
              <a:t>python-all-dev swig </a:t>
            </a:r>
            <a:r>
              <a:rPr lang="en-US" sz="2000" b="1" i="1" dirty="0" err="1">
                <a:solidFill>
                  <a:srgbClr val="0070C0"/>
                </a:solidFill>
                <a:latin typeface="Consolas" panose="020B0609020204030204" pitchFamily="49" charset="0"/>
                <a:cs typeface="Consolas" panose="020B0609020204030204" pitchFamily="49" charset="0"/>
              </a:rPr>
              <a:t>libcv</a:t>
            </a:r>
            <a:r>
              <a:rPr lang="en-US" sz="2000" b="1" i="1" dirty="0">
                <a:solidFill>
                  <a:srgbClr val="0070C0"/>
                </a:solidFill>
                <a:latin typeface="Consolas" panose="020B0609020204030204" pitchFamily="49" charset="0"/>
                <a:cs typeface="Consolas" panose="020B0609020204030204" pitchFamily="49" charset="0"/>
              </a:rPr>
              <a:t>-dev </a:t>
            </a:r>
          </a:p>
          <a:p>
            <a:pPr marL="228600" lvl="2"/>
            <a:endParaRPr lang="en-US" sz="2000" b="1" i="1" dirty="0">
              <a:solidFill>
                <a:srgbClr val="0070C0"/>
              </a:solidFill>
              <a:latin typeface="Consolas" panose="020B0609020204030204" pitchFamily="49" charset="0"/>
              <a:cs typeface="Consolas" panose="020B0609020204030204" pitchFamily="49" charset="0"/>
            </a:endParaRPr>
          </a:p>
          <a:p>
            <a:pPr marL="228600" lvl="2"/>
            <a:r>
              <a:rPr lang="en-US" sz="2000" b="1" i="1" dirty="0">
                <a:solidFill>
                  <a:srgbClr val="0070C0"/>
                </a:solidFill>
                <a:latin typeface="Consolas" panose="020B0609020204030204" pitchFamily="49" charset="0"/>
                <a:cs typeface="Consolas" panose="020B0609020204030204" pitchFamily="49" charset="0"/>
              </a:rPr>
              <a:t>$ </a:t>
            </a:r>
            <a:r>
              <a:rPr lang="en-US" sz="2000" b="1" i="1" dirty="0" err="1">
                <a:solidFill>
                  <a:srgbClr val="0070C0"/>
                </a:solidFill>
                <a:latin typeface="Consolas" panose="020B0609020204030204" pitchFamily="49" charset="0"/>
                <a:cs typeface="Consolas" panose="020B0609020204030204" pitchFamily="49" charset="0"/>
              </a:rPr>
              <a:t>sudo</a:t>
            </a:r>
            <a:r>
              <a:rPr lang="en-US" sz="2000" b="1" i="1" dirty="0">
                <a:solidFill>
                  <a:srgbClr val="0070C0"/>
                </a:solidFill>
                <a:latin typeface="Consolas" panose="020B0609020204030204" pitchFamily="49" charset="0"/>
                <a:cs typeface="Consolas" panose="020B0609020204030204" pitchFamily="49" charset="0"/>
              </a:rPr>
              <a:t> </a:t>
            </a:r>
            <a:r>
              <a:rPr lang="en-US" sz="2000" b="1" i="1" dirty="0" err="1">
                <a:solidFill>
                  <a:srgbClr val="0070C0"/>
                </a:solidFill>
                <a:latin typeface="Consolas" panose="020B0609020204030204" pitchFamily="49" charset="0"/>
                <a:cs typeface="Consolas" panose="020B0609020204030204" pitchFamily="49" charset="0"/>
              </a:rPr>
              <a:t>svn</a:t>
            </a:r>
            <a:r>
              <a:rPr lang="en-US" sz="2000" b="1" i="1" dirty="0">
                <a:solidFill>
                  <a:srgbClr val="0070C0"/>
                </a:solidFill>
                <a:latin typeface="Consolas" panose="020B0609020204030204" pitchFamily="49" charset="0"/>
                <a:cs typeface="Consolas" panose="020B0609020204030204" pitchFamily="49" charset="0"/>
              </a:rPr>
              <a:t> checkout </a:t>
            </a:r>
          </a:p>
          <a:p>
            <a:pPr marL="228600" lvl="2"/>
            <a:endParaRPr lang="en-US" sz="2000" b="1" i="1" dirty="0">
              <a:solidFill>
                <a:srgbClr val="0070C0"/>
              </a:solidFill>
              <a:latin typeface="Consolas" panose="020B0609020204030204" pitchFamily="49" charset="0"/>
              <a:cs typeface="Consolas" panose="020B0609020204030204" pitchFamily="49" charset="0"/>
            </a:endParaRPr>
          </a:p>
          <a:p>
            <a:pPr marL="228600" lvl="2"/>
            <a:r>
              <a:rPr lang="en-US" sz="2000" b="1" i="1" dirty="0">
                <a:solidFill>
                  <a:srgbClr val="0070C0"/>
                </a:solidFill>
                <a:latin typeface="Consolas" panose="020B0609020204030204" pitchFamily="49" charset="0"/>
                <a:cs typeface="Consolas" panose="020B0609020204030204" pitchFamily="49" charset="0"/>
              </a:rPr>
              <a:t>http://python-tesseract.googlecode.com/svn/python-tesseract-0.7.4/ </a:t>
            </a:r>
          </a:p>
          <a:p>
            <a:pPr marL="228600" lvl="2"/>
            <a:endParaRPr lang="en-US" sz="2000" b="1" i="1" dirty="0">
              <a:solidFill>
                <a:srgbClr val="0070C0"/>
              </a:solidFill>
              <a:latin typeface="Consolas" panose="020B0609020204030204" pitchFamily="49" charset="0"/>
              <a:cs typeface="Consolas" panose="020B0609020204030204" pitchFamily="49" charset="0"/>
            </a:endParaRPr>
          </a:p>
          <a:p>
            <a:pPr marL="228600" lvl="2"/>
            <a:r>
              <a:rPr lang="en-US" sz="2000" b="1" i="1" dirty="0">
                <a:solidFill>
                  <a:srgbClr val="0070C0"/>
                </a:solidFill>
                <a:latin typeface="Consolas" panose="020B0609020204030204" pitchFamily="49" charset="0"/>
                <a:cs typeface="Consolas" panose="020B0609020204030204" pitchFamily="49" charset="0"/>
              </a:rPr>
              <a:t>$ cd python-tesseract-0.7.4 </a:t>
            </a:r>
          </a:p>
          <a:p>
            <a:pPr marL="228600" lvl="2"/>
            <a:r>
              <a:rPr lang="en-US" sz="2000" b="1" i="1" dirty="0">
                <a:solidFill>
                  <a:srgbClr val="0070C0"/>
                </a:solidFill>
                <a:latin typeface="Consolas" panose="020B0609020204030204" pitchFamily="49" charset="0"/>
                <a:cs typeface="Consolas" panose="020B0609020204030204" pitchFamily="49" charset="0"/>
              </a:rPr>
              <a:t>$ </a:t>
            </a:r>
            <a:r>
              <a:rPr lang="en-US" sz="2000" b="1" i="1" dirty="0" err="1">
                <a:solidFill>
                  <a:srgbClr val="0070C0"/>
                </a:solidFill>
                <a:latin typeface="Consolas" panose="020B0609020204030204" pitchFamily="49" charset="0"/>
                <a:cs typeface="Consolas" panose="020B0609020204030204" pitchFamily="49" charset="0"/>
              </a:rPr>
              <a:t>sudo</a:t>
            </a:r>
            <a:r>
              <a:rPr lang="en-US" sz="2000" b="1" i="1" dirty="0">
                <a:solidFill>
                  <a:srgbClr val="0070C0"/>
                </a:solidFill>
                <a:latin typeface="Consolas" panose="020B0609020204030204" pitchFamily="49" charset="0"/>
                <a:cs typeface="Consolas" panose="020B0609020204030204" pitchFamily="49" charset="0"/>
              </a:rPr>
              <a:t> python setup.py build </a:t>
            </a:r>
          </a:p>
          <a:p>
            <a:pPr marL="228600" lvl="2"/>
            <a:r>
              <a:rPr lang="en-US" sz="2000" b="1" i="1" dirty="0">
                <a:solidFill>
                  <a:srgbClr val="0070C0"/>
                </a:solidFill>
                <a:latin typeface="Consolas" panose="020B0609020204030204" pitchFamily="49" charset="0"/>
                <a:cs typeface="Consolas" panose="020B0609020204030204" pitchFamily="49" charset="0"/>
              </a:rPr>
              <a:t>$ </a:t>
            </a:r>
            <a:r>
              <a:rPr lang="en-US" sz="2000" b="1" i="1" dirty="0" err="1">
                <a:solidFill>
                  <a:srgbClr val="0070C0"/>
                </a:solidFill>
                <a:latin typeface="Consolas" panose="020B0609020204030204" pitchFamily="49" charset="0"/>
                <a:cs typeface="Consolas" panose="020B0609020204030204" pitchFamily="49" charset="0"/>
              </a:rPr>
              <a:t>sudo</a:t>
            </a:r>
            <a:r>
              <a:rPr lang="en-US" sz="2000" b="1" i="1" dirty="0">
                <a:solidFill>
                  <a:srgbClr val="0070C0"/>
                </a:solidFill>
                <a:latin typeface="Consolas" panose="020B0609020204030204" pitchFamily="49" charset="0"/>
                <a:cs typeface="Consolas" panose="020B0609020204030204" pitchFamily="49" charset="0"/>
              </a:rPr>
              <a:t> python setup.py install</a:t>
            </a:r>
          </a:p>
        </p:txBody>
      </p:sp>
    </p:spTree>
    <p:extLst>
      <p:ext uri="{BB962C8B-B14F-4D97-AF65-F5344CB8AC3E}">
        <p14:creationId xmlns:p14="http://schemas.microsoft.com/office/powerpoint/2010/main" val="347149489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a:t> Optical Character Recognition </a:t>
            </a:r>
          </a:p>
        </p:txBody>
      </p:sp>
      <p:sp>
        <p:nvSpPr>
          <p:cNvPr id="5" name="AutoShape 2" descr="http://raspberry.piaustralia.com.au/product-images/piwithbox.jpg"/>
          <p:cNvSpPr>
            <a:spLocks noChangeAspect="1" noChangeArrowheads="1"/>
          </p:cNvSpPr>
          <p:nvPr/>
        </p:nvSpPr>
        <p:spPr bwMode="auto">
          <a:xfrm>
            <a:off x="63500" y="-136525"/>
            <a:ext cx="9772650" cy="6343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TextBox 5"/>
          <p:cNvSpPr txBox="1"/>
          <p:nvPr/>
        </p:nvSpPr>
        <p:spPr>
          <a:xfrm>
            <a:off x="278295" y="721217"/>
            <a:ext cx="11357113" cy="4401205"/>
          </a:xfrm>
          <a:prstGeom prst="rect">
            <a:avLst/>
          </a:prstGeom>
          <a:noFill/>
        </p:spPr>
        <p:txBody>
          <a:bodyPr wrap="square" rtlCol="0">
            <a:spAutoFit/>
          </a:bodyPr>
          <a:lstStyle/>
          <a:p>
            <a:pPr marL="571500" lvl="2" indent="-342900">
              <a:buFont typeface="Arial" panose="020B0604020202020204" pitchFamily="34" charset="0"/>
              <a:buChar char="•"/>
            </a:pPr>
            <a:r>
              <a:rPr lang="en-US" sz="2000" dirty="0"/>
              <a:t>To try out </a:t>
            </a:r>
            <a:r>
              <a:rPr lang="en-US" sz="2000" b="1" i="1" dirty="0">
                <a:solidFill>
                  <a:srgbClr val="0070C0"/>
                </a:solidFill>
                <a:latin typeface="Consolas" panose="020B0609020204030204" pitchFamily="49" charset="0"/>
                <a:cs typeface="Consolas" panose="020B0609020204030204" pitchFamily="49" charset="0"/>
              </a:rPr>
              <a:t>tesseract</a:t>
            </a:r>
            <a:r>
              <a:rPr lang="en-US" sz="2000" dirty="0"/>
              <a:t>, you will need an image file that contains some text. </a:t>
            </a:r>
          </a:p>
          <a:p>
            <a:pPr marL="571500" lvl="2" indent="-342900">
              <a:buFont typeface="Arial" panose="020B0604020202020204" pitchFamily="34" charset="0"/>
              <a:buChar char="•"/>
            </a:pPr>
            <a:endParaRPr lang="en-US" sz="2000" b="1" i="1" dirty="0">
              <a:solidFill>
                <a:srgbClr val="0070C0"/>
              </a:solidFill>
              <a:latin typeface="Consolas" panose="020B0609020204030204" pitchFamily="49" charset="0"/>
              <a:cs typeface="Consolas" panose="020B0609020204030204" pitchFamily="49" charset="0"/>
            </a:endParaRPr>
          </a:p>
          <a:p>
            <a:pPr marL="571500" lvl="2" indent="-342900">
              <a:buFont typeface="Arial" panose="020B0604020202020204" pitchFamily="34" charset="0"/>
              <a:buChar char="•"/>
            </a:pPr>
            <a:r>
              <a:rPr lang="en-US" sz="2000" b="1" i="1" dirty="0">
                <a:solidFill>
                  <a:srgbClr val="0070C0"/>
                </a:solidFill>
                <a:latin typeface="Consolas" panose="020B0609020204030204" pitchFamily="49" charset="0"/>
                <a:cs typeface="Consolas" panose="020B0609020204030204" pitchFamily="49" charset="0"/>
              </a:rPr>
              <a:t>$ tesseract ocr_example.png found </a:t>
            </a:r>
          </a:p>
          <a:p>
            <a:pPr marL="571500" lvl="2" indent="-342900">
              <a:buFont typeface="Arial" panose="020B0604020202020204" pitchFamily="34" charset="0"/>
              <a:buChar char="•"/>
            </a:pPr>
            <a:r>
              <a:rPr lang="en-US" sz="2000" b="1" i="1" dirty="0">
                <a:solidFill>
                  <a:srgbClr val="0070C0"/>
                </a:solidFill>
                <a:latin typeface="Consolas" panose="020B0609020204030204" pitchFamily="49" charset="0"/>
                <a:cs typeface="Consolas" panose="020B0609020204030204" pitchFamily="49" charset="0"/>
              </a:rPr>
              <a:t>Tesseract Open Source OCR Engine v3.02 with </a:t>
            </a:r>
            <a:r>
              <a:rPr lang="en-US" sz="2000" b="1" i="1" dirty="0" err="1">
                <a:solidFill>
                  <a:srgbClr val="0070C0"/>
                </a:solidFill>
                <a:latin typeface="Consolas" panose="020B0609020204030204" pitchFamily="49" charset="0"/>
                <a:cs typeface="Consolas" panose="020B0609020204030204" pitchFamily="49" charset="0"/>
              </a:rPr>
              <a:t>Leptonica</a:t>
            </a:r>
            <a:r>
              <a:rPr lang="en-US" sz="2000" b="1" i="1" dirty="0">
                <a:solidFill>
                  <a:srgbClr val="0070C0"/>
                </a:solidFill>
                <a:latin typeface="Consolas" panose="020B0609020204030204" pitchFamily="49" charset="0"/>
                <a:cs typeface="Consolas" panose="020B0609020204030204" pitchFamily="49" charset="0"/>
              </a:rPr>
              <a:t> </a:t>
            </a:r>
          </a:p>
          <a:p>
            <a:pPr marL="571500" lvl="2" indent="-342900">
              <a:buFont typeface="Arial" panose="020B0604020202020204" pitchFamily="34" charset="0"/>
              <a:buChar char="•"/>
            </a:pPr>
            <a:r>
              <a:rPr lang="en-US" sz="2000" b="1" i="1" dirty="0">
                <a:solidFill>
                  <a:srgbClr val="0070C0"/>
                </a:solidFill>
                <a:latin typeface="Consolas" panose="020B0609020204030204" pitchFamily="49" charset="0"/>
                <a:cs typeface="Consolas" panose="020B0609020204030204" pitchFamily="49" charset="0"/>
              </a:rPr>
              <a:t>$ more found.txt </a:t>
            </a:r>
          </a:p>
          <a:p>
            <a:pPr marL="571500" lvl="2" indent="-342900">
              <a:buFont typeface="Arial" panose="020B0604020202020204" pitchFamily="34" charset="0"/>
              <a:buChar char="•"/>
            </a:pPr>
            <a:r>
              <a:rPr lang="en-US" sz="2000" b="1" i="1" dirty="0">
                <a:solidFill>
                  <a:srgbClr val="0070C0"/>
                </a:solidFill>
                <a:latin typeface="Consolas" panose="020B0609020204030204" pitchFamily="49" charset="0"/>
                <a:cs typeface="Consolas" panose="020B0609020204030204" pitchFamily="49" charset="0"/>
              </a:rPr>
              <a:t>The quick brown fox jumped over </a:t>
            </a:r>
          </a:p>
          <a:p>
            <a:pPr marL="571500" lvl="2" indent="-342900">
              <a:buFont typeface="Arial" panose="020B0604020202020204" pitchFamily="34" charset="0"/>
              <a:buChar char="•"/>
            </a:pPr>
            <a:r>
              <a:rPr lang="en-US" sz="2000" b="1" i="1" dirty="0">
                <a:solidFill>
                  <a:srgbClr val="0070C0"/>
                </a:solidFill>
                <a:latin typeface="Consolas" panose="020B0609020204030204" pitchFamily="49" charset="0"/>
                <a:cs typeface="Consolas" panose="020B0609020204030204" pitchFamily="49" charset="0"/>
              </a:rPr>
              <a:t>the lazy dogs back. </a:t>
            </a:r>
          </a:p>
          <a:p>
            <a:pPr marL="571500" lvl="2" indent="-342900">
              <a:buFont typeface="Arial" panose="020B0604020202020204" pitchFamily="34" charset="0"/>
              <a:buChar char="•"/>
            </a:pPr>
            <a:r>
              <a:rPr lang="en-US" sz="2000" b="1" i="1" dirty="0">
                <a:solidFill>
                  <a:srgbClr val="0070C0"/>
                </a:solidFill>
                <a:latin typeface="Consolas" panose="020B0609020204030204" pitchFamily="49" charset="0"/>
                <a:cs typeface="Consolas" panose="020B0609020204030204" pitchFamily="49" charset="0"/>
              </a:rPr>
              <a:t>$ </a:t>
            </a:r>
          </a:p>
          <a:p>
            <a:pPr marL="228600" lvl="2"/>
            <a:endParaRPr lang="en-US" sz="2000" b="1" i="1" dirty="0">
              <a:solidFill>
                <a:srgbClr val="0070C0"/>
              </a:solidFill>
              <a:latin typeface="Consolas" panose="020B0609020204030204" pitchFamily="49" charset="0"/>
              <a:cs typeface="Consolas" panose="020B0609020204030204" pitchFamily="49" charset="0"/>
            </a:endParaRPr>
          </a:p>
          <a:p>
            <a:pPr marL="228600" lvl="2"/>
            <a:r>
              <a:rPr lang="en-US" sz="2000" dirty="0"/>
              <a:t>The </a:t>
            </a:r>
            <a:r>
              <a:rPr lang="en-US" sz="2000" b="1" i="1" dirty="0">
                <a:solidFill>
                  <a:srgbClr val="0070C0"/>
                </a:solidFill>
                <a:latin typeface="Consolas" panose="020B0609020204030204" pitchFamily="49" charset="0"/>
                <a:cs typeface="Consolas" panose="020B0609020204030204" pitchFamily="49" charset="0"/>
              </a:rPr>
              <a:t>tesseract</a:t>
            </a:r>
            <a:r>
              <a:rPr lang="en-US" sz="2000" dirty="0"/>
              <a:t> library will work with most image types, including PDF, PNG, and JPG files.</a:t>
            </a:r>
          </a:p>
          <a:p>
            <a:pPr marL="228600" lvl="2"/>
            <a:endParaRPr lang="en-US" sz="2000" dirty="0"/>
          </a:p>
          <a:p>
            <a:pPr marL="228600" lvl="2"/>
            <a:r>
              <a:rPr lang="en-US" sz="2000" dirty="0"/>
              <a:t>For more information on the </a:t>
            </a:r>
            <a:r>
              <a:rPr lang="en-US" sz="2000" b="1" i="1" dirty="0">
                <a:solidFill>
                  <a:srgbClr val="0070C0"/>
                </a:solidFill>
                <a:latin typeface="Consolas" panose="020B0609020204030204" pitchFamily="49" charset="0"/>
                <a:cs typeface="Consolas" panose="020B0609020204030204" pitchFamily="49" charset="0"/>
              </a:rPr>
              <a:t>tesseract</a:t>
            </a:r>
            <a:r>
              <a:rPr lang="en-US" sz="2000" dirty="0"/>
              <a:t> library, see </a:t>
            </a:r>
            <a:r>
              <a:rPr lang="en-US" sz="2000" u="sng" dirty="0">
                <a:solidFill>
                  <a:schemeClr val="accent1">
                    <a:lumMod val="75000"/>
                  </a:schemeClr>
                </a:solidFill>
              </a:rPr>
              <a:t>https://github.com/tesseract-ocr/ tesseract/wiki/</a:t>
            </a:r>
            <a:r>
              <a:rPr lang="en-US" sz="2000" u="sng" dirty="0" err="1">
                <a:solidFill>
                  <a:schemeClr val="accent1">
                    <a:lumMod val="75000"/>
                  </a:schemeClr>
                </a:solidFill>
              </a:rPr>
              <a:t>TrainingTesseract</a:t>
            </a:r>
            <a:r>
              <a:rPr lang="en-US" sz="2000" u="sng" dirty="0">
                <a:solidFill>
                  <a:schemeClr val="accent1">
                    <a:lumMod val="75000"/>
                  </a:schemeClr>
                </a:solidFill>
              </a:rPr>
              <a:t>.</a:t>
            </a:r>
          </a:p>
          <a:p>
            <a:pPr marL="228600" lvl="2"/>
            <a:endParaRPr lang="en-US" sz="2000" dirty="0"/>
          </a:p>
        </p:txBody>
      </p:sp>
    </p:spTree>
    <p:extLst>
      <p:ext uri="{BB962C8B-B14F-4D97-AF65-F5344CB8AC3E}">
        <p14:creationId xmlns:p14="http://schemas.microsoft.com/office/powerpoint/2010/main" val="44105470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lowchart: Alternate Process 11"/>
          <p:cNvSpPr/>
          <p:nvPr/>
        </p:nvSpPr>
        <p:spPr>
          <a:xfrm>
            <a:off x="3975737" y="3776718"/>
            <a:ext cx="6134178" cy="931164"/>
          </a:xfrm>
          <a:prstGeom prst="flowChartAlternateProcess">
            <a:avLst/>
          </a:prstGeom>
          <a:noFill/>
          <a:effectLst>
            <a:glow rad="63500">
              <a:schemeClr val="accent3">
                <a:satMod val="175000"/>
                <a:alpha val="40000"/>
              </a:schemeClr>
            </a:glow>
          </a:effectLst>
          <a:scene3d>
            <a:camera prst="perspectiveContrastingRightFacing"/>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lowchart: Alternate Process 10"/>
          <p:cNvSpPr/>
          <p:nvPr/>
        </p:nvSpPr>
        <p:spPr>
          <a:xfrm>
            <a:off x="3657600" y="1893597"/>
            <a:ext cx="5280337" cy="931164"/>
          </a:xfrm>
          <a:prstGeom prst="flowChartAlternateProcess">
            <a:avLst/>
          </a:prstGeom>
          <a:noFill/>
          <a:effectLst>
            <a:glow rad="63500">
              <a:schemeClr val="accent3">
                <a:satMod val="175000"/>
                <a:alpha val="40000"/>
              </a:schemeClr>
            </a:glow>
          </a:effectLst>
          <a:scene3d>
            <a:camera prst="perspectiveHeroicExtremeLeftFacing"/>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a:t>Contact</a:t>
            </a:r>
            <a:r>
              <a:rPr lang="fa-IR" dirty="0"/>
              <a:t> </a:t>
            </a:r>
            <a:r>
              <a:rPr lang="en-US" dirty="0"/>
              <a:t> us</a:t>
            </a:r>
          </a:p>
        </p:txBody>
      </p:sp>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l="15126" t="14756" r="15028" b="14903"/>
          <a:stretch/>
        </p:blipFill>
        <p:spPr>
          <a:xfrm>
            <a:off x="2962008" y="1255689"/>
            <a:ext cx="1769880" cy="1777285"/>
          </a:xfrm>
          <a:prstGeom prst="rect">
            <a:avLst/>
          </a:prstGeom>
        </p:spPr>
      </p:pic>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r="12239"/>
          <a:stretch/>
        </p:blipFill>
        <p:spPr>
          <a:xfrm>
            <a:off x="2845162" y="3956033"/>
            <a:ext cx="1984416" cy="2031033"/>
          </a:xfrm>
          <a:prstGeom prst="rect">
            <a:avLst/>
          </a:prstGeom>
        </p:spPr>
      </p:pic>
      <p:sp>
        <p:nvSpPr>
          <p:cNvPr id="8" name="TextBox 7"/>
          <p:cNvSpPr txBox="1"/>
          <p:nvPr/>
        </p:nvSpPr>
        <p:spPr>
          <a:xfrm>
            <a:off x="5306096" y="2034862"/>
            <a:ext cx="45719" cy="369332"/>
          </a:xfrm>
          <a:prstGeom prst="rect">
            <a:avLst/>
          </a:prstGeom>
          <a:noFill/>
        </p:spPr>
        <p:txBody>
          <a:bodyPr wrap="square" rtlCol="0">
            <a:spAutoFit/>
          </a:bodyPr>
          <a:lstStyle/>
          <a:p>
            <a:endParaRPr lang="en-US" dirty="0"/>
          </a:p>
        </p:txBody>
      </p:sp>
      <p:sp>
        <p:nvSpPr>
          <p:cNvPr id="9" name="TextBox 8"/>
          <p:cNvSpPr txBox="1"/>
          <p:nvPr/>
        </p:nvSpPr>
        <p:spPr>
          <a:xfrm rot="616203">
            <a:off x="4786839" y="2029686"/>
            <a:ext cx="4020331" cy="769441"/>
          </a:xfrm>
          <a:prstGeom prst="rect">
            <a:avLst/>
          </a:prstGeom>
          <a:noFill/>
        </p:spPr>
        <p:txBody>
          <a:bodyPr wrap="none" rtlCol="0">
            <a:spAutoFit/>
          </a:bodyPr>
          <a:lstStyle/>
          <a:p>
            <a:r>
              <a:rPr lang="en-US" sz="4400" dirty="0">
                <a:hlinkClick r:id="rId4"/>
              </a:rPr>
              <a:t>www.e-system.ir</a:t>
            </a:r>
            <a:endParaRPr lang="en-US" sz="4400" dirty="0"/>
          </a:p>
        </p:txBody>
      </p:sp>
      <p:sp>
        <p:nvSpPr>
          <p:cNvPr id="10" name="TextBox 9"/>
          <p:cNvSpPr txBox="1"/>
          <p:nvPr/>
        </p:nvSpPr>
        <p:spPr>
          <a:xfrm rot="20723508">
            <a:off x="4791591" y="3860212"/>
            <a:ext cx="4224426" cy="769441"/>
          </a:xfrm>
          <a:prstGeom prst="rect">
            <a:avLst/>
          </a:prstGeom>
          <a:noFill/>
        </p:spPr>
        <p:txBody>
          <a:bodyPr wrap="none" rtlCol="0">
            <a:spAutoFit/>
          </a:bodyPr>
          <a:lstStyle/>
          <a:p>
            <a:r>
              <a:rPr lang="en-US" sz="4400" dirty="0"/>
              <a:t>Info@e-system.ir </a:t>
            </a:r>
          </a:p>
        </p:txBody>
      </p:sp>
    </p:spTree>
    <p:extLst>
      <p:ext uri="{BB962C8B-B14F-4D97-AF65-F5344CB8AC3E}">
        <p14:creationId xmlns:p14="http://schemas.microsoft.com/office/powerpoint/2010/main" val="27592553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a:t>Installing the Raspberry Pi Camera Module </a:t>
            </a:r>
          </a:p>
        </p:txBody>
      </p:sp>
      <p:sp>
        <p:nvSpPr>
          <p:cNvPr id="2" name="TextBox 1"/>
          <p:cNvSpPr txBox="1"/>
          <p:nvPr/>
        </p:nvSpPr>
        <p:spPr>
          <a:xfrm>
            <a:off x="278295" y="721217"/>
            <a:ext cx="11357113" cy="2554545"/>
          </a:xfrm>
          <a:prstGeom prst="rect">
            <a:avLst/>
          </a:prstGeom>
          <a:noFill/>
        </p:spPr>
        <p:txBody>
          <a:bodyPr wrap="square" rtlCol="0">
            <a:spAutoFit/>
          </a:bodyPr>
          <a:lstStyle/>
          <a:p>
            <a:pPr marL="342900" indent="-342900">
              <a:buFont typeface="Arial" panose="020B0604020202020204" pitchFamily="34" charset="0"/>
              <a:buChar char="•"/>
            </a:pPr>
            <a:r>
              <a:rPr lang="en-US" sz="2000" dirty="0"/>
              <a:t>NOTE: The camera module packaging states that it is </a:t>
            </a:r>
            <a:r>
              <a:rPr lang="en-US" sz="2000" b="1" dirty="0">
                <a:solidFill>
                  <a:srgbClr val="FF0000"/>
                </a:solidFill>
              </a:rPr>
              <a:t>sensitive to static</a:t>
            </a:r>
            <a:r>
              <a:rPr lang="en-US" sz="2000" dirty="0"/>
              <a:t>. So, before handling it, </a:t>
            </a:r>
            <a:r>
              <a:rPr lang="en-US" sz="2000" b="1" dirty="0">
                <a:solidFill>
                  <a:srgbClr val="FF0000"/>
                </a:solidFill>
              </a:rPr>
              <a:t>ground yourself by touching something grounded like the metal case of a PC</a:t>
            </a:r>
            <a:r>
              <a:rPr lang="en-US" sz="2000" dirty="0"/>
              <a:t>.</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The camera module requires some software configuration. The easiest way to configure it is to use </a:t>
            </a:r>
            <a:r>
              <a:rPr lang="en-US" sz="2000" b="1" i="1" dirty="0" err="1">
                <a:solidFill>
                  <a:srgbClr val="0070C0"/>
                </a:solidFill>
                <a:latin typeface="Consolas" panose="020B0609020204030204" pitchFamily="49" charset="0"/>
                <a:cs typeface="Consolas" panose="020B0609020204030204" pitchFamily="49" charset="0"/>
              </a:rPr>
              <a:t>raspi_config</a:t>
            </a:r>
            <a:r>
              <a:rPr lang="en-US" sz="2000" dirty="0"/>
              <a:t> . To run </a:t>
            </a:r>
            <a:r>
              <a:rPr lang="en-US" sz="2000" b="1" i="1" dirty="0" err="1">
                <a:solidFill>
                  <a:srgbClr val="0070C0"/>
                </a:solidFill>
                <a:latin typeface="Consolas" panose="020B0609020204030204" pitchFamily="49" charset="0"/>
                <a:cs typeface="Consolas" panose="020B0609020204030204" pitchFamily="49" charset="0"/>
              </a:rPr>
              <a:t>raspi-config</a:t>
            </a:r>
            <a:r>
              <a:rPr lang="en-US" sz="2000" dirty="0"/>
              <a:t>, enter the following command into a Terminal session.</a:t>
            </a:r>
          </a:p>
          <a:p>
            <a:pPr marL="342900" indent="-342900">
              <a:buFont typeface="Arial" panose="020B0604020202020204" pitchFamily="34" charset="0"/>
              <a:buChar char="•"/>
            </a:pPr>
            <a:r>
              <a:rPr lang="en-US" sz="2000" b="1" i="1" dirty="0">
                <a:solidFill>
                  <a:srgbClr val="0070C0"/>
                </a:solidFill>
                <a:latin typeface="Consolas" panose="020B0609020204030204" pitchFamily="49" charset="0"/>
                <a:cs typeface="Consolas" panose="020B0609020204030204" pitchFamily="49" charset="0"/>
              </a:rPr>
              <a:t>$ </a:t>
            </a:r>
            <a:r>
              <a:rPr lang="en-US" sz="2000" b="1" i="1" dirty="0" err="1">
                <a:solidFill>
                  <a:srgbClr val="0070C0"/>
                </a:solidFill>
                <a:latin typeface="Consolas" panose="020B0609020204030204" pitchFamily="49" charset="0"/>
                <a:cs typeface="Consolas" panose="020B0609020204030204" pitchFamily="49" charset="0"/>
              </a:rPr>
              <a:t>sudo</a:t>
            </a:r>
            <a:r>
              <a:rPr lang="en-US" sz="2000" b="1" i="1" dirty="0">
                <a:solidFill>
                  <a:srgbClr val="0070C0"/>
                </a:solidFill>
                <a:latin typeface="Consolas" panose="020B0609020204030204" pitchFamily="49" charset="0"/>
                <a:cs typeface="Consolas" panose="020B0609020204030204" pitchFamily="49" charset="0"/>
              </a:rPr>
              <a:t> </a:t>
            </a:r>
            <a:r>
              <a:rPr lang="en-US" sz="2000" b="1" i="1" dirty="0" err="1">
                <a:solidFill>
                  <a:srgbClr val="0070C0"/>
                </a:solidFill>
                <a:latin typeface="Consolas" panose="020B0609020204030204" pitchFamily="49" charset="0"/>
                <a:cs typeface="Consolas" panose="020B0609020204030204" pitchFamily="49" charset="0"/>
              </a:rPr>
              <a:t>raspi-config</a:t>
            </a:r>
            <a:r>
              <a:rPr lang="en-US" sz="2000" b="1" i="1" dirty="0">
                <a:solidFill>
                  <a:srgbClr val="0070C0"/>
                </a:solidFill>
                <a:latin typeface="Consolas" panose="020B0609020204030204" pitchFamily="49" charset="0"/>
                <a:cs typeface="Consolas" panose="020B0609020204030204" pitchFamily="49" charset="0"/>
              </a:rPr>
              <a:t>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You will then see a list of options like those shown in following Figure</a:t>
            </a:r>
          </a:p>
        </p:txBody>
      </p:sp>
      <p:sp>
        <p:nvSpPr>
          <p:cNvPr id="5" name="AutoShape 2" descr="http://raspberry.piaustralia.com.au/product-images/piwithbox.jpg"/>
          <p:cNvSpPr>
            <a:spLocks noChangeAspect="1" noChangeArrowheads="1"/>
          </p:cNvSpPr>
          <p:nvPr/>
        </p:nvSpPr>
        <p:spPr bwMode="auto">
          <a:xfrm>
            <a:off x="63500" y="-136525"/>
            <a:ext cx="9772650" cy="6343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 name="Picture 2"/>
          <p:cNvPicPr>
            <a:picLocks noChangeAspect="1"/>
          </p:cNvPicPr>
          <p:nvPr/>
        </p:nvPicPr>
        <p:blipFill>
          <a:blip r:embed="rId2"/>
          <a:stretch>
            <a:fillRect/>
          </a:stretch>
        </p:blipFill>
        <p:spPr>
          <a:xfrm>
            <a:off x="2786682" y="3233648"/>
            <a:ext cx="5933249" cy="3624352"/>
          </a:xfrm>
          <a:prstGeom prst="rect">
            <a:avLst/>
          </a:prstGeom>
        </p:spPr>
      </p:pic>
    </p:spTree>
    <p:extLst>
      <p:ext uri="{BB962C8B-B14F-4D97-AF65-F5344CB8AC3E}">
        <p14:creationId xmlns:p14="http://schemas.microsoft.com/office/powerpoint/2010/main" val="8667631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a:t>Installing the Raspberry Pi Camera Module </a:t>
            </a:r>
          </a:p>
        </p:txBody>
      </p:sp>
      <p:sp>
        <p:nvSpPr>
          <p:cNvPr id="2" name="TextBox 1"/>
          <p:cNvSpPr txBox="1"/>
          <p:nvPr/>
        </p:nvSpPr>
        <p:spPr>
          <a:xfrm>
            <a:off x="278295" y="721217"/>
            <a:ext cx="11357113" cy="2862322"/>
          </a:xfrm>
          <a:prstGeom prst="rect">
            <a:avLst/>
          </a:prstGeom>
          <a:noFill/>
        </p:spPr>
        <p:txBody>
          <a:bodyPr wrap="square" rtlCol="0">
            <a:spAutoFit/>
          </a:bodyPr>
          <a:lstStyle/>
          <a:p>
            <a:pPr marL="342900" indent="-342900">
              <a:buFont typeface="Arial" panose="020B0604020202020204" pitchFamily="34" charset="0"/>
              <a:buChar char="•"/>
            </a:pPr>
            <a:r>
              <a:rPr lang="en-US" sz="2000" dirty="0"/>
              <a:t>If the option Camera is not in the list, then you need to update the operating system by running the following commands in a Terminal session:</a:t>
            </a:r>
          </a:p>
          <a:p>
            <a:pPr marL="342900" indent="-342900">
              <a:buFont typeface="Arial" panose="020B0604020202020204" pitchFamily="34" charset="0"/>
              <a:buChar char="•"/>
            </a:pPr>
            <a:r>
              <a:rPr lang="en-US" sz="2000" b="1" i="1" dirty="0">
                <a:solidFill>
                  <a:srgbClr val="0070C0"/>
                </a:solidFill>
                <a:latin typeface="Consolas" panose="020B0609020204030204" pitchFamily="49" charset="0"/>
                <a:cs typeface="Consolas" panose="020B0609020204030204" pitchFamily="49" charset="0"/>
              </a:rPr>
              <a:t>$ </a:t>
            </a:r>
            <a:r>
              <a:rPr lang="en-US" sz="2000" b="1" i="1" dirty="0" err="1">
                <a:solidFill>
                  <a:srgbClr val="0070C0"/>
                </a:solidFill>
                <a:latin typeface="Consolas" panose="020B0609020204030204" pitchFamily="49" charset="0"/>
                <a:cs typeface="Consolas" panose="020B0609020204030204" pitchFamily="49" charset="0"/>
              </a:rPr>
              <a:t>sudo</a:t>
            </a:r>
            <a:r>
              <a:rPr lang="en-US" sz="2000" b="1" i="1" dirty="0">
                <a:solidFill>
                  <a:srgbClr val="0070C0"/>
                </a:solidFill>
                <a:latin typeface="Consolas" panose="020B0609020204030204" pitchFamily="49" charset="0"/>
                <a:cs typeface="Consolas" panose="020B0609020204030204" pitchFamily="49" charset="0"/>
              </a:rPr>
              <a:t> apt-get update</a:t>
            </a:r>
          </a:p>
          <a:p>
            <a:pPr marL="342900" indent="-342900">
              <a:buFont typeface="Arial" panose="020B0604020202020204" pitchFamily="34" charset="0"/>
              <a:buChar char="•"/>
            </a:pPr>
            <a:r>
              <a:rPr lang="en-US" sz="2000" b="1" i="1" dirty="0">
                <a:solidFill>
                  <a:srgbClr val="0070C0"/>
                </a:solidFill>
                <a:latin typeface="Consolas" panose="020B0609020204030204" pitchFamily="49" charset="0"/>
                <a:cs typeface="Consolas" panose="020B0609020204030204" pitchFamily="49" charset="0"/>
              </a:rPr>
              <a:t> $ </a:t>
            </a:r>
            <a:r>
              <a:rPr lang="en-US" sz="2000" b="1" i="1" dirty="0" err="1">
                <a:solidFill>
                  <a:srgbClr val="0070C0"/>
                </a:solidFill>
                <a:latin typeface="Consolas" panose="020B0609020204030204" pitchFamily="49" charset="0"/>
                <a:cs typeface="Consolas" panose="020B0609020204030204" pitchFamily="49" charset="0"/>
              </a:rPr>
              <a:t>sudo</a:t>
            </a:r>
            <a:r>
              <a:rPr lang="en-US" sz="2000" b="1" i="1" dirty="0">
                <a:solidFill>
                  <a:srgbClr val="0070C0"/>
                </a:solidFill>
                <a:latin typeface="Consolas" panose="020B0609020204030204" pitchFamily="49" charset="0"/>
                <a:cs typeface="Consolas" panose="020B0609020204030204" pitchFamily="49" charset="0"/>
              </a:rPr>
              <a:t> apt-get upgrade</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 You need an Internet connection to do this. The second of these commands may take a few minutes to complete. When they are complete, reboot your Raspberry Pi.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Now, when you run </a:t>
            </a:r>
            <a:r>
              <a:rPr lang="en-US" sz="2000" b="1" i="1" dirty="0" err="1">
                <a:solidFill>
                  <a:srgbClr val="0070C0"/>
                </a:solidFill>
                <a:latin typeface="Consolas" panose="020B0609020204030204" pitchFamily="49" charset="0"/>
                <a:cs typeface="Consolas" panose="020B0609020204030204" pitchFamily="49" charset="0"/>
              </a:rPr>
              <a:t>raspi-config</a:t>
            </a:r>
            <a:r>
              <a:rPr lang="en-US" sz="2000" dirty="0"/>
              <a:t> you will see the option to enable the camera (following Figure).</a:t>
            </a:r>
          </a:p>
        </p:txBody>
      </p:sp>
      <p:sp>
        <p:nvSpPr>
          <p:cNvPr id="5" name="AutoShape 2" descr="http://raspberry.piaustralia.com.au/product-images/piwithbox.jpg"/>
          <p:cNvSpPr>
            <a:spLocks noChangeAspect="1" noChangeArrowheads="1"/>
          </p:cNvSpPr>
          <p:nvPr/>
        </p:nvSpPr>
        <p:spPr bwMode="auto">
          <a:xfrm>
            <a:off x="63500" y="-136525"/>
            <a:ext cx="9772650" cy="6343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p:cNvPicPr>
            <a:picLocks noChangeAspect="1"/>
          </p:cNvPicPr>
          <p:nvPr/>
        </p:nvPicPr>
        <p:blipFill>
          <a:blip r:embed="rId2"/>
          <a:stretch>
            <a:fillRect/>
          </a:stretch>
        </p:blipFill>
        <p:spPr>
          <a:xfrm>
            <a:off x="1340539" y="3723861"/>
            <a:ext cx="9666213" cy="3019425"/>
          </a:xfrm>
          <a:prstGeom prst="rect">
            <a:avLst/>
          </a:prstGeom>
        </p:spPr>
      </p:pic>
    </p:spTree>
    <p:extLst>
      <p:ext uri="{BB962C8B-B14F-4D97-AF65-F5344CB8AC3E}">
        <p14:creationId xmlns:p14="http://schemas.microsoft.com/office/powerpoint/2010/main" val="5611090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a:t>Installing the Raspberry Pi Camera Module </a:t>
            </a:r>
          </a:p>
        </p:txBody>
      </p:sp>
      <p:sp>
        <p:nvSpPr>
          <p:cNvPr id="2" name="TextBox 1"/>
          <p:cNvSpPr txBox="1"/>
          <p:nvPr/>
        </p:nvSpPr>
        <p:spPr>
          <a:xfrm>
            <a:off x="278295" y="721217"/>
            <a:ext cx="11357113" cy="5324535"/>
          </a:xfrm>
          <a:prstGeom prst="rect">
            <a:avLst/>
          </a:prstGeom>
          <a:noFill/>
        </p:spPr>
        <p:txBody>
          <a:bodyPr wrap="square" rtlCol="0">
            <a:spAutoFit/>
          </a:bodyPr>
          <a:lstStyle/>
          <a:p>
            <a:pPr marL="342900" indent="-342900">
              <a:buFont typeface="Arial" panose="020B0604020202020204" pitchFamily="34" charset="0"/>
              <a:buChar char="•"/>
            </a:pPr>
            <a:r>
              <a:rPr lang="en-US" sz="2000" dirty="0"/>
              <a:t>Two commands are available for capturing still images and videos: </a:t>
            </a:r>
            <a:r>
              <a:rPr lang="en-US" sz="2000" b="1" i="1" dirty="0" err="1">
                <a:solidFill>
                  <a:srgbClr val="0070C0"/>
                </a:solidFill>
                <a:latin typeface="Consolas" panose="020B0609020204030204" pitchFamily="49" charset="0"/>
                <a:cs typeface="Consolas" panose="020B0609020204030204" pitchFamily="49" charset="0"/>
              </a:rPr>
              <a:t>raspiStill</a:t>
            </a:r>
            <a:r>
              <a:rPr lang="en-US" sz="2000" dirty="0"/>
              <a:t> and </a:t>
            </a:r>
            <a:r>
              <a:rPr lang="en-US" sz="2000" b="1" i="1" dirty="0" err="1">
                <a:solidFill>
                  <a:srgbClr val="0070C0"/>
                </a:solidFill>
                <a:latin typeface="Consolas" panose="020B0609020204030204" pitchFamily="49" charset="0"/>
                <a:cs typeface="Consolas" panose="020B0609020204030204" pitchFamily="49" charset="0"/>
              </a:rPr>
              <a:t>raspivid</a:t>
            </a:r>
            <a:r>
              <a:rPr lang="en-US" sz="2000" dirty="0"/>
              <a:t>.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To capture a single still image, use the </a:t>
            </a:r>
            <a:r>
              <a:rPr lang="en-US" sz="2000" b="1" i="1" dirty="0" err="1">
                <a:solidFill>
                  <a:srgbClr val="0070C0"/>
                </a:solidFill>
                <a:latin typeface="Consolas" panose="020B0609020204030204" pitchFamily="49" charset="0"/>
                <a:cs typeface="Consolas" panose="020B0609020204030204" pitchFamily="49" charset="0"/>
              </a:rPr>
              <a:t>raspiStill</a:t>
            </a:r>
            <a:r>
              <a:rPr lang="en-US" sz="2000" dirty="0"/>
              <a:t> command as shown here:</a:t>
            </a:r>
          </a:p>
          <a:p>
            <a:pPr marL="342900" indent="-342900">
              <a:buFont typeface="Arial" panose="020B0604020202020204" pitchFamily="34" charset="0"/>
              <a:buChar char="•"/>
            </a:pPr>
            <a:r>
              <a:rPr lang="en-US" sz="2000" b="1" i="1" dirty="0">
                <a:solidFill>
                  <a:srgbClr val="0070C0"/>
                </a:solidFill>
                <a:latin typeface="Consolas" panose="020B0609020204030204" pitchFamily="49" charset="0"/>
                <a:cs typeface="Consolas" panose="020B0609020204030204" pitchFamily="49" charset="0"/>
              </a:rPr>
              <a:t>$ </a:t>
            </a:r>
            <a:r>
              <a:rPr lang="en-US" sz="2000" b="1" i="1" dirty="0" err="1">
                <a:solidFill>
                  <a:srgbClr val="0070C0"/>
                </a:solidFill>
                <a:latin typeface="Consolas" panose="020B0609020204030204" pitchFamily="49" charset="0"/>
                <a:cs typeface="Consolas" panose="020B0609020204030204" pitchFamily="49" charset="0"/>
              </a:rPr>
              <a:t>raspistill</a:t>
            </a:r>
            <a:r>
              <a:rPr lang="en-US" sz="2000" b="1" i="1" dirty="0">
                <a:solidFill>
                  <a:srgbClr val="0070C0"/>
                </a:solidFill>
                <a:latin typeface="Consolas" panose="020B0609020204030204" pitchFamily="49" charset="0"/>
                <a:cs typeface="Consolas" panose="020B0609020204030204" pitchFamily="49" charset="0"/>
              </a:rPr>
              <a:t> -o image1.jpg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A preview screen displays for about five seconds and then takes a photograph and stores it in the file </a:t>
            </a:r>
            <a:r>
              <a:rPr lang="en-US" sz="2000" b="1" i="1" dirty="0">
                <a:solidFill>
                  <a:srgbClr val="0070C0"/>
                </a:solidFill>
                <a:latin typeface="Consolas" panose="020B0609020204030204" pitchFamily="49" charset="0"/>
                <a:cs typeface="Consolas" panose="020B0609020204030204" pitchFamily="49" charset="0"/>
              </a:rPr>
              <a:t>image1.jpg</a:t>
            </a:r>
            <a:r>
              <a:rPr lang="en-US" sz="2000" dirty="0"/>
              <a:t> in the current directory.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To capture video, use the command </a:t>
            </a:r>
            <a:r>
              <a:rPr lang="en-US" sz="2000" b="1" i="1" dirty="0" err="1">
                <a:solidFill>
                  <a:srgbClr val="0070C0"/>
                </a:solidFill>
                <a:latin typeface="Consolas" panose="020B0609020204030204" pitchFamily="49" charset="0"/>
                <a:cs typeface="Consolas" panose="020B0609020204030204" pitchFamily="49" charset="0"/>
              </a:rPr>
              <a:t>raspivid</a:t>
            </a:r>
            <a:r>
              <a:rPr lang="en-US" sz="2000" dirty="0"/>
              <a:t>:</a:t>
            </a:r>
          </a:p>
          <a:p>
            <a:pPr marL="342900" indent="-342900">
              <a:buFont typeface="Arial" panose="020B0604020202020204" pitchFamily="34" charset="0"/>
              <a:buChar char="•"/>
            </a:pPr>
            <a:r>
              <a:rPr lang="en-US" sz="2000" b="1" i="1" dirty="0">
                <a:solidFill>
                  <a:srgbClr val="0070C0"/>
                </a:solidFill>
                <a:latin typeface="Consolas" panose="020B0609020204030204" pitchFamily="49" charset="0"/>
                <a:cs typeface="Consolas" panose="020B0609020204030204" pitchFamily="49" charset="0"/>
              </a:rPr>
              <a:t>$ </a:t>
            </a:r>
            <a:r>
              <a:rPr lang="en-US" sz="2000" b="1" i="1" dirty="0" err="1">
                <a:solidFill>
                  <a:srgbClr val="0070C0"/>
                </a:solidFill>
                <a:latin typeface="Consolas" panose="020B0609020204030204" pitchFamily="49" charset="0"/>
                <a:cs typeface="Consolas" panose="020B0609020204030204" pitchFamily="49" charset="0"/>
              </a:rPr>
              <a:t>raspivid</a:t>
            </a:r>
            <a:r>
              <a:rPr lang="en-US" sz="2000" b="1" i="1" dirty="0">
                <a:solidFill>
                  <a:srgbClr val="0070C0"/>
                </a:solidFill>
                <a:latin typeface="Consolas" panose="020B0609020204030204" pitchFamily="49" charset="0"/>
                <a:cs typeface="Consolas" panose="020B0609020204030204" pitchFamily="49" charset="0"/>
              </a:rPr>
              <a:t> -o video.h264 -t 10000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The number on the end is the recording duration in milliseconds—in this case, 10 seconds.</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Both </a:t>
            </a:r>
            <a:r>
              <a:rPr lang="en-US" sz="2000" b="1" i="1" dirty="0" err="1">
                <a:solidFill>
                  <a:srgbClr val="0070C0"/>
                </a:solidFill>
                <a:latin typeface="Consolas" panose="020B0609020204030204" pitchFamily="49" charset="0"/>
                <a:cs typeface="Consolas" panose="020B0609020204030204" pitchFamily="49" charset="0"/>
              </a:rPr>
              <a:t>raspstill</a:t>
            </a:r>
            <a:r>
              <a:rPr lang="en-US" sz="2000" dirty="0"/>
              <a:t> and </a:t>
            </a:r>
            <a:r>
              <a:rPr lang="en-US" sz="2000" b="1" i="1" dirty="0" err="1">
                <a:solidFill>
                  <a:srgbClr val="0070C0"/>
                </a:solidFill>
                <a:latin typeface="Consolas" panose="020B0609020204030204" pitchFamily="49" charset="0"/>
                <a:cs typeface="Consolas" panose="020B0609020204030204" pitchFamily="49" charset="0"/>
              </a:rPr>
              <a:t>raspivid</a:t>
            </a:r>
            <a:r>
              <a:rPr lang="en-US" sz="2000" dirty="0"/>
              <a:t> have a large number of options. If you type either command without any parameters, help text displays options that are available.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An alternative to the camera module is to use a USB webcam</a:t>
            </a:r>
          </a:p>
        </p:txBody>
      </p:sp>
      <p:sp>
        <p:nvSpPr>
          <p:cNvPr id="5" name="AutoShape 2" descr="http://raspberry.piaustralia.com.au/product-images/piwithbox.jpg"/>
          <p:cNvSpPr>
            <a:spLocks noChangeAspect="1" noChangeArrowheads="1"/>
          </p:cNvSpPr>
          <p:nvPr/>
        </p:nvSpPr>
        <p:spPr bwMode="auto">
          <a:xfrm>
            <a:off x="63500" y="-136525"/>
            <a:ext cx="9772650" cy="6343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8868421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a:t>Installing </a:t>
            </a:r>
            <a:r>
              <a:rPr lang="en-US" dirty="0" err="1"/>
              <a:t>SimpleCV</a:t>
            </a:r>
            <a:r>
              <a:rPr lang="en-US" dirty="0"/>
              <a:t> </a:t>
            </a:r>
          </a:p>
        </p:txBody>
      </p:sp>
      <p:sp>
        <p:nvSpPr>
          <p:cNvPr id="5" name="AutoShape 2" descr="http://raspberry.piaustralia.com.au/product-images/piwithbox.jpg"/>
          <p:cNvSpPr>
            <a:spLocks noChangeAspect="1" noChangeArrowheads="1"/>
          </p:cNvSpPr>
          <p:nvPr/>
        </p:nvSpPr>
        <p:spPr bwMode="auto">
          <a:xfrm>
            <a:off x="63500" y="-136525"/>
            <a:ext cx="9772650" cy="6343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TextBox 5"/>
          <p:cNvSpPr txBox="1"/>
          <p:nvPr/>
        </p:nvSpPr>
        <p:spPr>
          <a:xfrm>
            <a:off x="278295" y="721217"/>
            <a:ext cx="11357113" cy="3477875"/>
          </a:xfrm>
          <a:prstGeom prst="rect">
            <a:avLst/>
          </a:prstGeom>
          <a:noFill/>
        </p:spPr>
        <p:txBody>
          <a:bodyPr wrap="square" rtlCol="0">
            <a:spAutoFit/>
          </a:bodyPr>
          <a:lstStyle/>
          <a:p>
            <a:pPr marL="342900" indent="-342900">
              <a:buFont typeface="Arial" panose="020B0604020202020204" pitchFamily="34" charset="0"/>
              <a:buChar char="•"/>
            </a:pPr>
            <a:r>
              <a:rPr lang="en-US" sz="2000" dirty="0"/>
              <a:t>To install </a:t>
            </a:r>
            <a:r>
              <a:rPr lang="en-US" sz="2000" dirty="0" err="1"/>
              <a:t>SimpleCV</a:t>
            </a:r>
            <a:r>
              <a:rPr lang="en-US" sz="2000" dirty="0"/>
              <a:t>, first install the prerequisite packages using these commands:</a:t>
            </a:r>
          </a:p>
          <a:p>
            <a:pPr marL="342900" indent="-342900">
              <a:buFont typeface="Arial" panose="020B0604020202020204" pitchFamily="34" charset="0"/>
              <a:buChar char="•"/>
            </a:pPr>
            <a:endParaRPr lang="en-US" sz="2000" dirty="0"/>
          </a:p>
          <a:p>
            <a:pPr marL="571500" lvl="2" indent="-342900">
              <a:buFont typeface="Arial" panose="020B0604020202020204" pitchFamily="34" charset="0"/>
              <a:buChar char="•"/>
            </a:pPr>
            <a:r>
              <a:rPr lang="en-US" sz="2000" b="1" i="1" dirty="0">
                <a:solidFill>
                  <a:srgbClr val="0070C0"/>
                </a:solidFill>
                <a:latin typeface="Consolas" panose="020B0609020204030204" pitchFamily="49" charset="0"/>
                <a:cs typeface="Consolas" panose="020B0609020204030204" pitchFamily="49" charset="0"/>
              </a:rPr>
              <a:t>$ </a:t>
            </a:r>
            <a:r>
              <a:rPr lang="en-US" sz="2000" b="1" i="1" dirty="0" err="1">
                <a:solidFill>
                  <a:srgbClr val="0070C0"/>
                </a:solidFill>
                <a:latin typeface="Consolas" panose="020B0609020204030204" pitchFamily="49" charset="0"/>
                <a:cs typeface="Consolas" panose="020B0609020204030204" pitchFamily="49" charset="0"/>
              </a:rPr>
              <a:t>sudo</a:t>
            </a:r>
            <a:r>
              <a:rPr lang="en-US" sz="2000" b="1" i="1" dirty="0">
                <a:solidFill>
                  <a:srgbClr val="0070C0"/>
                </a:solidFill>
                <a:latin typeface="Consolas" panose="020B0609020204030204" pitchFamily="49" charset="0"/>
                <a:cs typeface="Consolas" panose="020B0609020204030204" pitchFamily="49" charset="0"/>
              </a:rPr>
              <a:t> apt-get update </a:t>
            </a:r>
          </a:p>
          <a:p>
            <a:pPr marL="571500" lvl="2" indent="-342900">
              <a:buFont typeface="Arial" panose="020B0604020202020204" pitchFamily="34" charset="0"/>
              <a:buChar char="•"/>
            </a:pPr>
            <a:r>
              <a:rPr lang="en-US" sz="2000" b="1" i="1" dirty="0">
                <a:solidFill>
                  <a:srgbClr val="0070C0"/>
                </a:solidFill>
                <a:latin typeface="Consolas" panose="020B0609020204030204" pitchFamily="49" charset="0"/>
                <a:cs typeface="Consolas" panose="020B0609020204030204" pitchFamily="49" charset="0"/>
              </a:rPr>
              <a:t>$ </a:t>
            </a:r>
            <a:r>
              <a:rPr lang="en-US" sz="2000" b="1" i="1" dirty="0" err="1">
                <a:solidFill>
                  <a:srgbClr val="0070C0"/>
                </a:solidFill>
                <a:latin typeface="Consolas" panose="020B0609020204030204" pitchFamily="49" charset="0"/>
                <a:cs typeface="Consolas" panose="020B0609020204030204" pitchFamily="49" charset="0"/>
              </a:rPr>
              <a:t>sudo</a:t>
            </a:r>
            <a:r>
              <a:rPr lang="en-US" sz="2000" b="1" i="1" dirty="0">
                <a:solidFill>
                  <a:srgbClr val="0070C0"/>
                </a:solidFill>
                <a:latin typeface="Consolas" panose="020B0609020204030204" pitchFamily="49" charset="0"/>
                <a:cs typeface="Consolas" panose="020B0609020204030204" pitchFamily="49" charset="0"/>
              </a:rPr>
              <a:t> apt-get install </a:t>
            </a:r>
            <a:r>
              <a:rPr lang="en-US" sz="2000" b="1" i="1" dirty="0" err="1">
                <a:solidFill>
                  <a:srgbClr val="0070C0"/>
                </a:solidFill>
                <a:latin typeface="Consolas" panose="020B0609020204030204" pitchFamily="49" charset="0"/>
                <a:cs typeface="Consolas" panose="020B0609020204030204" pitchFamily="49" charset="0"/>
              </a:rPr>
              <a:t>ipython</a:t>
            </a:r>
            <a:r>
              <a:rPr lang="en-US" sz="2000" b="1" i="1" dirty="0">
                <a:solidFill>
                  <a:srgbClr val="0070C0"/>
                </a:solidFill>
                <a:latin typeface="Consolas" panose="020B0609020204030204" pitchFamily="49" charset="0"/>
                <a:cs typeface="Consolas" panose="020B0609020204030204" pitchFamily="49" charset="0"/>
              </a:rPr>
              <a:t> python-</a:t>
            </a:r>
            <a:r>
              <a:rPr lang="en-US" sz="2000" b="1" i="1" dirty="0" err="1">
                <a:solidFill>
                  <a:srgbClr val="0070C0"/>
                </a:solidFill>
                <a:latin typeface="Consolas" panose="020B0609020204030204" pitchFamily="49" charset="0"/>
                <a:cs typeface="Consolas" panose="020B0609020204030204" pitchFamily="49" charset="0"/>
              </a:rPr>
              <a:t>opencv</a:t>
            </a:r>
            <a:r>
              <a:rPr lang="en-US" sz="2000" b="1" i="1" dirty="0">
                <a:solidFill>
                  <a:srgbClr val="0070C0"/>
                </a:solidFill>
                <a:latin typeface="Consolas" panose="020B0609020204030204" pitchFamily="49" charset="0"/>
                <a:cs typeface="Consolas" panose="020B0609020204030204" pitchFamily="49" charset="0"/>
              </a:rPr>
              <a:t> python-</a:t>
            </a:r>
            <a:r>
              <a:rPr lang="en-US" sz="2000" b="1" i="1" dirty="0" err="1">
                <a:solidFill>
                  <a:srgbClr val="0070C0"/>
                </a:solidFill>
                <a:latin typeface="Consolas" panose="020B0609020204030204" pitchFamily="49" charset="0"/>
                <a:cs typeface="Consolas" panose="020B0609020204030204" pitchFamily="49" charset="0"/>
              </a:rPr>
              <a:t>scipy</a:t>
            </a:r>
            <a:r>
              <a:rPr lang="en-US" sz="2000" b="1" i="1" dirty="0">
                <a:solidFill>
                  <a:srgbClr val="0070C0"/>
                </a:solidFill>
                <a:latin typeface="Consolas" panose="020B0609020204030204" pitchFamily="49" charset="0"/>
                <a:cs typeface="Consolas" panose="020B0609020204030204" pitchFamily="49" charset="0"/>
              </a:rPr>
              <a:t> </a:t>
            </a:r>
          </a:p>
          <a:p>
            <a:pPr marL="571500" lvl="2" indent="-342900">
              <a:buFont typeface="Arial" panose="020B0604020202020204" pitchFamily="34" charset="0"/>
              <a:buChar char="•"/>
            </a:pPr>
            <a:r>
              <a:rPr lang="en-US" sz="2000" b="1" i="1" dirty="0">
                <a:solidFill>
                  <a:srgbClr val="0070C0"/>
                </a:solidFill>
                <a:latin typeface="Consolas" panose="020B0609020204030204" pitchFamily="49" charset="0"/>
                <a:cs typeface="Consolas" panose="020B0609020204030204" pitchFamily="49" charset="0"/>
              </a:rPr>
              <a:t>$ </a:t>
            </a:r>
            <a:r>
              <a:rPr lang="en-US" sz="2000" b="1" i="1" dirty="0" err="1">
                <a:solidFill>
                  <a:srgbClr val="0070C0"/>
                </a:solidFill>
                <a:latin typeface="Consolas" panose="020B0609020204030204" pitchFamily="49" charset="0"/>
                <a:cs typeface="Consolas" panose="020B0609020204030204" pitchFamily="49" charset="0"/>
              </a:rPr>
              <a:t>sudo</a:t>
            </a:r>
            <a:r>
              <a:rPr lang="en-US" sz="2000" b="1" i="1" dirty="0">
                <a:solidFill>
                  <a:srgbClr val="0070C0"/>
                </a:solidFill>
                <a:latin typeface="Consolas" panose="020B0609020204030204" pitchFamily="49" charset="0"/>
                <a:cs typeface="Consolas" panose="020B0609020204030204" pitchFamily="49" charset="0"/>
              </a:rPr>
              <a:t> apt-get install python-</a:t>
            </a:r>
            <a:r>
              <a:rPr lang="en-US" sz="2000" b="1" i="1" dirty="0" err="1">
                <a:solidFill>
                  <a:srgbClr val="0070C0"/>
                </a:solidFill>
                <a:latin typeface="Consolas" panose="020B0609020204030204" pitchFamily="49" charset="0"/>
                <a:cs typeface="Consolas" panose="020B0609020204030204" pitchFamily="49" charset="0"/>
              </a:rPr>
              <a:t>numpy</a:t>
            </a:r>
            <a:r>
              <a:rPr lang="en-US" sz="2000" b="1" i="1" dirty="0">
                <a:solidFill>
                  <a:srgbClr val="0070C0"/>
                </a:solidFill>
                <a:latin typeface="Consolas" panose="020B0609020204030204" pitchFamily="49" charset="0"/>
                <a:cs typeface="Consolas" panose="020B0609020204030204" pitchFamily="49" charset="0"/>
              </a:rPr>
              <a:t> python-</a:t>
            </a:r>
            <a:r>
              <a:rPr lang="en-US" sz="2000" b="1" i="1" dirty="0" err="1">
                <a:solidFill>
                  <a:srgbClr val="0070C0"/>
                </a:solidFill>
                <a:latin typeface="Consolas" panose="020B0609020204030204" pitchFamily="49" charset="0"/>
                <a:cs typeface="Consolas" panose="020B0609020204030204" pitchFamily="49" charset="0"/>
              </a:rPr>
              <a:t>setuptools</a:t>
            </a:r>
            <a:r>
              <a:rPr lang="en-US" sz="2000" b="1" i="1" dirty="0">
                <a:solidFill>
                  <a:srgbClr val="0070C0"/>
                </a:solidFill>
                <a:latin typeface="Consolas" panose="020B0609020204030204" pitchFamily="49" charset="0"/>
                <a:cs typeface="Consolas" panose="020B0609020204030204" pitchFamily="49" charset="0"/>
              </a:rPr>
              <a:t> python-pip </a:t>
            </a:r>
          </a:p>
          <a:p>
            <a:pPr marL="571500" lvl="2" indent="-342900">
              <a:buFont typeface="Arial" panose="020B0604020202020204" pitchFamily="34" charset="0"/>
              <a:buChar char="•"/>
            </a:pPr>
            <a:r>
              <a:rPr lang="en-US" sz="2000" b="1" i="1" dirty="0">
                <a:solidFill>
                  <a:srgbClr val="0070C0"/>
                </a:solidFill>
                <a:latin typeface="Consolas" panose="020B0609020204030204" pitchFamily="49" charset="0"/>
                <a:cs typeface="Consolas" panose="020B0609020204030204" pitchFamily="49" charset="0"/>
              </a:rPr>
              <a:t>$ </a:t>
            </a:r>
            <a:r>
              <a:rPr lang="en-US" sz="2000" b="1" i="1" dirty="0" err="1">
                <a:solidFill>
                  <a:srgbClr val="0070C0"/>
                </a:solidFill>
                <a:latin typeface="Consolas" panose="020B0609020204030204" pitchFamily="49" charset="0"/>
                <a:cs typeface="Consolas" panose="020B0609020204030204" pitchFamily="49" charset="0"/>
              </a:rPr>
              <a:t>sudo</a:t>
            </a:r>
            <a:r>
              <a:rPr lang="en-US" sz="2000" b="1" i="1" dirty="0">
                <a:solidFill>
                  <a:srgbClr val="0070C0"/>
                </a:solidFill>
                <a:latin typeface="Consolas" panose="020B0609020204030204" pitchFamily="49" charset="0"/>
                <a:cs typeface="Consolas" panose="020B0609020204030204" pitchFamily="49" charset="0"/>
              </a:rPr>
              <a:t> pip install </a:t>
            </a:r>
            <a:r>
              <a:rPr lang="en-US" sz="2000" b="1" i="1" dirty="0" err="1">
                <a:solidFill>
                  <a:srgbClr val="0070C0"/>
                </a:solidFill>
                <a:latin typeface="Consolas" panose="020B0609020204030204" pitchFamily="49" charset="0"/>
                <a:cs typeface="Consolas" panose="020B0609020204030204" pitchFamily="49" charset="0"/>
              </a:rPr>
              <a:t>svgwrite</a:t>
            </a:r>
            <a:endParaRPr lang="en-US" sz="2000" b="1" i="1" dirty="0">
              <a:solidFill>
                <a:srgbClr val="0070C0"/>
              </a:solidFill>
              <a:latin typeface="Consolas" panose="020B0609020204030204" pitchFamily="49" charset="0"/>
              <a:cs typeface="Consolas" panose="020B0609020204030204" pitchFamily="49" charset="0"/>
            </a:endParaRPr>
          </a:p>
          <a:p>
            <a:pPr marL="342900" indent="-342900">
              <a:buFont typeface="Arial" panose="020B0604020202020204" pitchFamily="34" charset="0"/>
              <a:buChar char="•"/>
            </a:pPr>
            <a:endParaRPr lang="en-US" sz="2000" u="sng" dirty="0">
              <a:solidFill>
                <a:schemeClr val="accent1">
                  <a:lumMod val="75000"/>
                </a:schemeClr>
              </a:solidFill>
            </a:endParaRPr>
          </a:p>
          <a:p>
            <a:pPr marL="342900" indent="-342900">
              <a:buFont typeface="Arial" panose="020B0604020202020204" pitchFamily="34" charset="0"/>
              <a:buChar char="•"/>
            </a:pPr>
            <a:r>
              <a:rPr lang="en-US" sz="2000" dirty="0"/>
              <a:t>Then install </a:t>
            </a:r>
            <a:r>
              <a:rPr lang="en-US" sz="2000" dirty="0" err="1"/>
              <a:t>SimpleCV</a:t>
            </a:r>
            <a:r>
              <a:rPr lang="en-US" sz="2000" dirty="0"/>
              <a:t> itself using the command:</a:t>
            </a:r>
          </a:p>
          <a:p>
            <a:pPr marL="342900" indent="-342900">
              <a:buFont typeface="Arial" panose="020B0604020202020204" pitchFamily="34" charset="0"/>
              <a:buChar char="•"/>
            </a:pPr>
            <a:endParaRPr lang="en-US" sz="2000" dirty="0"/>
          </a:p>
          <a:p>
            <a:pPr marL="571500" lvl="2" indent="-342900">
              <a:buFont typeface="Arial" panose="020B0604020202020204" pitchFamily="34" charset="0"/>
              <a:buChar char="•"/>
            </a:pPr>
            <a:r>
              <a:rPr lang="en-US" sz="2000" b="1" i="1" dirty="0">
                <a:solidFill>
                  <a:srgbClr val="0070C0"/>
                </a:solidFill>
                <a:latin typeface="Consolas" panose="020B0609020204030204" pitchFamily="49" charset="0"/>
                <a:cs typeface="Consolas" panose="020B0609020204030204" pitchFamily="49" charset="0"/>
              </a:rPr>
              <a:t>$ </a:t>
            </a:r>
            <a:r>
              <a:rPr lang="en-US" sz="2000" b="1" i="1" dirty="0" err="1">
                <a:solidFill>
                  <a:srgbClr val="0070C0"/>
                </a:solidFill>
                <a:latin typeface="Consolas" panose="020B0609020204030204" pitchFamily="49" charset="0"/>
                <a:cs typeface="Consolas" panose="020B0609020204030204" pitchFamily="49" charset="0"/>
              </a:rPr>
              <a:t>sudo</a:t>
            </a:r>
            <a:r>
              <a:rPr lang="en-US" sz="2000" b="1" i="1" dirty="0">
                <a:solidFill>
                  <a:srgbClr val="0070C0"/>
                </a:solidFill>
                <a:latin typeface="Consolas" panose="020B0609020204030204" pitchFamily="49" charset="0"/>
                <a:cs typeface="Consolas" panose="020B0609020204030204" pitchFamily="49" charset="0"/>
              </a:rPr>
              <a:t> pip install https://github.com/sightmachine/SimpleCV/zipball/master </a:t>
            </a:r>
          </a:p>
          <a:p>
            <a:pPr marL="571500" lvl="2" indent="-342900">
              <a:buFont typeface="Arial" panose="020B0604020202020204" pitchFamily="34" charset="0"/>
              <a:buChar char="•"/>
            </a:pPr>
            <a:endParaRPr lang="en-US" sz="2000" b="1" i="1" dirty="0">
              <a:solidFill>
                <a:srgbClr val="0070C0"/>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2148915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a:t>Installing </a:t>
            </a:r>
            <a:r>
              <a:rPr lang="en-US" dirty="0" err="1"/>
              <a:t>SimpleCV</a:t>
            </a:r>
            <a:r>
              <a:rPr lang="en-US" dirty="0"/>
              <a:t> </a:t>
            </a:r>
          </a:p>
        </p:txBody>
      </p:sp>
      <p:sp>
        <p:nvSpPr>
          <p:cNvPr id="5" name="AutoShape 2" descr="http://raspberry.piaustralia.com.au/product-images/piwithbox.jpg"/>
          <p:cNvSpPr>
            <a:spLocks noChangeAspect="1" noChangeArrowheads="1"/>
          </p:cNvSpPr>
          <p:nvPr/>
        </p:nvSpPr>
        <p:spPr bwMode="auto">
          <a:xfrm>
            <a:off x="63500" y="-136525"/>
            <a:ext cx="9772650" cy="6343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TextBox 5"/>
          <p:cNvSpPr txBox="1"/>
          <p:nvPr/>
        </p:nvSpPr>
        <p:spPr>
          <a:xfrm>
            <a:off x="278295" y="721217"/>
            <a:ext cx="11357113" cy="5324535"/>
          </a:xfrm>
          <a:prstGeom prst="rect">
            <a:avLst/>
          </a:prstGeom>
          <a:noFill/>
        </p:spPr>
        <p:txBody>
          <a:bodyPr wrap="square" rtlCol="0">
            <a:spAutoFit/>
          </a:bodyPr>
          <a:lstStyle/>
          <a:p>
            <a:pPr marL="571500" lvl="2" indent="-342900">
              <a:buFont typeface="Arial" panose="020B0604020202020204" pitchFamily="34" charset="0"/>
              <a:buChar char="•"/>
            </a:pPr>
            <a:endParaRPr lang="en-US" sz="2000" b="1" i="1" dirty="0">
              <a:solidFill>
                <a:srgbClr val="0070C0"/>
              </a:solidFill>
              <a:latin typeface="Consolas" panose="020B0609020204030204" pitchFamily="49" charset="0"/>
              <a:cs typeface="Consolas" panose="020B0609020204030204" pitchFamily="49" charset="0"/>
            </a:endParaRPr>
          </a:p>
          <a:p>
            <a:pPr marL="571500" lvl="2" indent="-342900">
              <a:buFont typeface="Arial" panose="020B0604020202020204" pitchFamily="34" charset="0"/>
              <a:buChar char="•"/>
            </a:pPr>
            <a:r>
              <a:rPr lang="en-US" sz="2000" dirty="0"/>
              <a:t>Once installation is complete, you can check that everything worked by running this command:</a:t>
            </a:r>
          </a:p>
          <a:p>
            <a:pPr marL="571500" lvl="2" indent="-342900">
              <a:buFont typeface="Arial" panose="020B0604020202020204" pitchFamily="34" charset="0"/>
              <a:buChar char="•"/>
            </a:pPr>
            <a:endParaRPr lang="en-US" sz="2000" dirty="0"/>
          </a:p>
          <a:p>
            <a:pPr marL="571500" lvl="2" indent="-342900">
              <a:buFont typeface="Arial" panose="020B0604020202020204" pitchFamily="34" charset="0"/>
              <a:buChar char="•"/>
            </a:pPr>
            <a:r>
              <a:rPr lang="en-US" sz="2000" b="1" i="1" dirty="0">
                <a:solidFill>
                  <a:srgbClr val="0070C0"/>
                </a:solidFill>
                <a:latin typeface="Consolas" panose="020B0609020204030204" pitchFamily="49" charset="0"/>
                <a:cs typeface="Consolas" panose="020B0609020204030204" pitchFamily="49" charset="0"/>
              </a:rPr>
              <a:t>$ </a:t>
            </a:r>
            <a:r>
              <a:rPr lang="en-US" sz="2000" b="1" i="1" dirty="0" err="1">
                <a:solidFill>
                  <a:srgbClr val="0070C0"/>
                </a:solidFill>
                <a:latin typeface="Consolas" panose="020B0609020204030204" pitchFamily="49" charset="0"/>
                <a:cs typeface="Consolas" panose="020B0609020204030204" pitchFamily="49" charset="0"/>
              </a:rPr>
              <a:t>simplecv</a:t>
            </a:r>
            <a:r>
              <a:rPr lang="en-US" sz="2000" b="1" i="1" dirty="0">
                <a:solidFill>
                  <a:srgbClr val="0070C0"/>
                </a:solidFill>
                <a:latin typeface="Consolas" panose="020B0609020204030204" pitchFamily="49" charset="0"/>
                <a:cs typeface="Consolas" panose="020B0609020204030204" pitchFamily="49" charset="0"/>
              </a:rPr>
              <a:t> </a:t>
            </a:r>
          </a:p>
          <a:p>
            <a:pPr marL="571500" lvl="2" indent="-342900">
              <a:buFont typeface="Arial" panose="020B0604020202020204" pitchFamily="34" charset="0"/>
              <a:buChar char="•"/>
            </a:pPr>
            <a:endParaRPr lang="en-US" sz="2000" b="1" i="1" dirty="0">
              <a:solidFill>
                <a:srgbClr val="0070C0"/>
              </a:solidFill>
              <a:latin typeface="Consolas" panose="020B0609020204030204" pitchFamily="49" charset="0"/>
              <a:cs typeface="Consolas" panose="020B0609020204030204" pitchFamily="49" charset="0"/>
            </a:endParaRPr>
          </a:p>
          <a:p>
            <a:pPr marL="571500" lvl="2" indent="-342900">
              <a:buFont typeface="Arial" panose="020B0604020202020204" pitchFamily="34" charset="0"/>
              <a:buChar char="•"/>
            </a:pPr>
            <a:r>
              <a:rPr lang="en-US" sz="2000" b="1" i="1" dirty="0">
                <a:solidFill>
                  <a:srgbClr val="0070C0"/>
                </a:solidFill>
                <a:latin typeface="Consolas" panose="020B0609020204030204" pitchFamily="49" charset="0"/>
                <a:cs typeface="Consolas" panose="020B0609020204030204" pitchFamily="49" charset="0"/>
              </a:rPr>
              <a:t>+-----------------------------------------------------------+ </a:t>
            </a:r>
          </a:p>
          <a:p>
            <a:pPr marL="571500" lvl="2" indent="-342900">
              <a:buFont typeface="Arial" panose="020B0604020202020204" pitchFamily="34" charset="0"/>
              <a:buChar char="•"/>
            </a:pPr>
            <a:r>
              <a:rPr lang="en-US" sz="2000" b="1" i="1" dirty="0" err="1">
                <a:solidFill>
                  <a:srgbClr val="0070C0"/>
                </a:solidFill>
                <a:latin typeface="Consolas" panose="020B0609020204030204" pitchFamily="49" charset="0"/>
                <a:cs typeface="Consolas" panose="020B0609020204030204" pitchFamily="49" charset="0"/>
              </a:rPr>
              <a:t>SimpleCV</a:t>
            </a:r>
            <a:r>
              <a:rPr lang="en-US" sz="2000" b="1" i="1" dirty="0">
                <a:solidFill>
                  <a:srgbClr val="0070C0"/>
                </a:solidFill>
                <a:latin typeface="Consolas" panose="020B0609020204030204" pitchFamily="49" charset="0"/>
                <a:cs typeface="Consolas" panose="020B0609020204030204" pitchFamily="49" charset="0"/>
              </a:rPr>
              <a:t> 1.3.0 [interactive shell] - http://simplecv.org </a:t>
            </a:r>
          </a:p>
          <a:p>
            <a:pPr marL="571500" lvl="2" indent="-342900">
              <a:buFont typeface="Arial" panose="020B0604020202020204" pitchFamily="34" charset="0"/>
              <a:buChar char="•"/>
            </a:pPr>
            <a:r>
              <a:rPr lang="en-US" sz="2000" b="1" i="1" dirty="0">
                <a:solidFill>
                  <a:srgbClr val="0070C0"/>
                </a:solidFill>
                <a:latin typeface="Consolas" panose="020B0609020204030204" pitchFamily="49" charset="0"/>
                <a:cs typeface="Consolas" panose="020B0609020204030204" pitchFamily="49" charset="0"/>
              </a:rPr>
              <a:t>+-----------------------------------------------------------+ </a:t>
            </a:r>
          </a:p>
          <a:p>
            <a:pPr marL="571500" lvl="2" indent="-342900">
              <a:buFont typeface="Arial" panose="020B0604020202020204" pitchFamily="34" charset="0"/>
              <a:buChar char="•"/>
            </a:pPr>
            <a:r>
              <a:rPr lang="en-US" sz="2000" b="1" i="1" dirty="0">
                <a:solidFill>
                  <a:srgbClr val="0070C0"/>
                </a:solidFill>
                <a:latin typeface="Consolas" panose="020B0609020204030204" pitchFamily="49" charset="0"/>
                <a:cs typeface="Consolas" panose="020B0609020204030204" pitchFamily="49" charset="0"/>
              </a:rPr>
              <a:t>Commands:     </a:t>
            </a:r>
          </a:p>
          <a:p>
            <a:pPr marL="571500" lvl="2" indent="-342900">
              <a:buFont typeface="Arial" panose="020B0604020202020204" pitchFamily="34" charset="0"/>
              <a:buChar char="•"/>
            </a:pPr>
            <a:r>
              <a:rPr lang="en-US" sz="2000" b="1" i="1" dirty="0">
                <a:solidFill>
                  <a:srgbClr val="0070C0"/>
                </a:solidFill>
                <a:latin typeface="Consolas" panose="020B0609020204030204" pitchFamily="49" charset="0"/>
                <a:cs typeface="Consolas" panose="020B0609020204030204" pitchFamily="49" charset="0"/>
              </a:rPr>
              <a:t>"exit()" or press "Ctrl+ D" to exit the shell    </a:t>
            </a:r>
          </a:p>
          <a:p>
            <a:pPr marL="571500" lvl="2" indent="-342900">
              <a:buFont typeface="Arial" panose="020B0604020202020204" pitchFamily="34" charset="0"/>
              <a:buChar char="•"/>
            </a:pPr>
            <a:r>
              <a:rPr lang="en-US" sz="2000" b="1" i="1" dirty="0">
                <a:solidFill>
                  <a:srgbClr val="0070C0"/>
                </a:solidFill>
                <a:latin typeface="Consolas" panose="020B0609020204030204" pitchFamily="49" charset="0"/>
                <a:cs typeface="Consolas" panose="020B0609020204030204" pitchFamily="49" charset="0"/>
              </a:rPr>
              <a:t>"clear()" to clear the shell screen    </a:t>
            </a:r>
          </a:p>
          <a:p>
            <a:pPr marL="571500" lvl="2" indent="-342900">
              <a:buFont typeface="Arial" panose="020B0604020202020204" pitchFamily="34" charset="0"/>
              <a:buChar char="•"/>
            </a:pPr>
            <a:r>
              <a:rPr lang="en-US" sz="2000" b="1" i="1" dirty="0">
                <a:solidFill>
                  <a:srgbClr val="0070C0"/>
                </a:solidFill>
                <a:latin typeface="Consolas" panose="020B0609020204030204" pitchFamily="49" charset="0"/>
                <a:cs typeface="Consolas" panose="020B0609020204030204" pitchFamily="49" charset="0"/>
              </a:rPr>
              <a:t>"tutorial()" to begin the </a:t>
            </a:r>
            <a:r>
              <a:rPr lang="en-US" sz="2000" b="1" i="1" dirty="0" err="1">
                <a:solidFill>
                  <a:srgbClr val="0070C0"/>
                </a:solidFill>
                <a:latin typeface="Consolas" panose="020B0609020204030204" pitchFamily="49" charset="0"/>
                <a:cs typeface="Consolas" panose="020B0609020204030204" pitchFamily="49" charset="0"/>
              </a:rPr>
              <a:t>SimpleCV</a:t>
            </a:r>
            <a:r>
              <a:rPr lang="en-US" sz="2000" b="1" i="1" dirty="0">
                <a:solidFill>
                  <a:srgbClr val="0070C0"/>
                </a:solidFill>
                <a:latin typeface="Consolas" panose="020B0609020204030204" pitchFamily="49" charset="0"/>
                <a:cs typeface="Consolas" panose="020B0609020204030204" pitchFamily="49" charset="0"/>
              </a:rPr>
              <a:t> interactive tutorial    </a:t>
            </a:r>
          </a:p>
          <a:p>
            <a:pPr marL="571500" lvl="2" indent="-342900">
              <a:buFont typeface="Arial" panose="020B0604020202020204" pitchFamily="34" charset="0"/>
              <a:buChar char="•"/>
            </a:pPr>
            <a:r>
              <a:rPr lang="en-US" sz="2000" b="1" i="1" dirty="0">
                <a:solidFill>
                  <a:srgbClr val="0070C0"/>
                </a:solidFill>
                <a:latin typeface="Consolas" panose="020B0609020204030204" pitchFamily="49" charset="0"/>
                <a:cs typeface="Consolas" panose="020B0609020204030204" pitchFamily="49" charset="0"/>
              </a:rPr>
              <a:t>"example()" gives a list of examples you can run    </a:t>
            </a:r>
          </a:p>
          <a:p>
            <a:pPr marL="571500" lvl="2" indent="-342900">
              <a:buFont typeface="Arial" panose="020B0604020202020204" pitchFamily="34" charset="0"/>
              <a:buChar char="•"/>
            </a:pPr>
            <a:r>
              <a:rPr lang="en-US" sz="2000" b="1" i="1" dirty="0">
                <a:solidFill>
                  <a:srgbClr val="0070C0"/>
                </a:solidFill>
                <a:latin typeface="Consolas" panose="020B0609020204030204" pitchFamily="49" charset="0"/>
                <a:cs typeface="Consolas" panose="020B0609020204030204" pitchFamily="49" charset="0"/>
              </a:rPr>
              <a:t>"forums()" will launch a web browser for the help forums    </a:t>
            </a:r>
          </a:p>
          <a:p>
            <a:pPr marL="571500" lvl="2" indent="-342900">
              <a:buFont typeface="Arial" panose="020B0604020202020204" pitchFamily="34" charset="0"/>
              <a:buChar char="•"/>
            </a:pPr>
            <a:r>
              <a:rPr lang="en-US" sz="2000" b="1" i="1" dirty="0">
                <a:solidFill>
                  <a:srgbClr val="0070C0"/>
                </a:solidFill>
                <a:latin typeface="Consolas" panose="020B0609020204030204" pitchFamily="49" charset="0"/>
                <a:cs typeface="Consolas" panose="020B0609020204030204" pitchFamily="49" charset="0"/>
              </a:rPr>
              <a:t>"walkthrough()" will launch a web browser with a walkthrough </a:t>
            </a:r>
          </a:p>
          <a:p>
            <a:pPr marL="571500" lvl="2" indent="-342900">
              <a:buFont typeface="Arial" panose="020B0604020202020204" pitchFamily="34" charset="0"/>
              <a:buChar char="•"/>
            </a:pPr>
            <a:endParaRPr lang="en-US" sz="2000" b="1" i="1" dirty="0">
              <a:solidFill>
                <a:srgbClr val="0070C0"/>
              </a:solidFill>
              <a:latin typeface="Consolas" panose="020B0609020204030204" pitchFamily="49" charset="0"/>
              <a:cs typeface="Consolas" panose="020B0609020204030204" pitchFamily="49" charset="0"/>
            </a:endParaRPr>
          </a:p>
          <a:p>
            <a:pPr marL="571500" lvl="2" indent="-342900">
              <a:buFont typeface="Arial" panose="020B0604020202020204" pitchFamily="34" charset="0"/>
              <a:buChar char="•"/>
            </a:pPr>
            <a:r>
              <a:rPr lang="en-US" sz="2000" dirty="0"/>
              <a:t>This will open the </a:t>
            </a:r>
            <a:r>
              <a:rPr lang="en-US" sz="2000" dirty="0" err="1"/>
              <a:t>SimpleCV</a:t>
            </a:r>
            <a:r>
              <a:rPr lang="en-US" sz="2000" dirty="0"/>
              <a:t> console. This is a Python console, with extra features for </a:t>
            </a:r>
            <a:r>
              <a:rPr lang="en-US" sz="2000" dirty="0" err="1"/>
              <a:t>SimpleCV</a:t>
            </a:r>
            <a:endParaRPr lang="en-US" sz="2000" dirty="0"/>
          </a:p>
        </p:txBody>
      </p:sp>
    </p:spTree>
    <p:extLst>
      <p:ext uri="{BB962C8B-B14F-4D97-AF65-F5344CB8AC3E}">
        <p14:creationId xmlns:p14="http://schemas.microsoft.com/office/powerpoint/2010/main" val="24920260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a:t>Installing </a:t>
            </a:r>
            <a:r>
              <a:rPr lang="en-US" dirty="0" err="1"/>
              <a:t>SimpleCV</a:t>
            </a:r>
            <a:r>
              <a:rPr lang="en-US" dirty="0"/>
              <a:t> </a:t>
            </a:r>
          </a:p>
        </p:txBody>
      </p:sp>
      <p:sp>
        <p:nvSpPr>
          <p:cNvPr id="5" name="AutoShape 2" descr="http://raspberry.piaustralia.com.au/product-images/piwithbox.jpg"/>
          <p:cNvSpPr>
            <a:spLocks noChangeAspect="1" noChangeArrowheads="1"/>
          </p:cNvSpPr>
          <p:nvPr/>
        </p:nvSpPr>
        <p:spPr bwMode="auto">
          <a:xfrm>
            <a:off x="63500" y="-136525"/>
            <a:ext cx="9772650" cy="6343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TextBox 5"/>
          <p:cNvSpPr txBox="1"/>
          <p:nvPr/>
        </p:nvSpPr>
        <p:spPr>
          <a:xfrm>
            <a:off x="278295" y="721217"/>
            <a:ext cx="11357113" cy="3170099"/>
          </a:xfrm>
          <a:prstGeom prst="rect">
            <a:avLst/>
          </a:prstGeom>
          <a:noFill/>
        </p:spPr>
        <p:txBody>
          <a:bodyPr wrap="square" rtlCol="0">
            <a:spAutoFit/>
          </a:bodyPr>
          <a:lstStyle/>
          <a:p>
            <a:pPr marL="571500" lvl="2" indent="-342900">
              <a:buFont typeface="Arial" panose="020B0604020202020204" pitchFamily="34" charset="0"/>
              <a:buChar char="•"/>
            </a:pPr>
            <a:endParaRPr lang="en-US" sz="2000" b="1" i="1" dirty="0">
              <a:solidFill>
                <a:srgbClr val="0070C0"/>
              </a:solidFill>
              <a:latin typeface="Consolas" panose="020B0609020204030204" pitchFamily="49" charset="0"/>
              <a:cs typeface="Consolas" panose="020B0609020204030204" pitchFamily="49" charset="0"/>
            </a:endParaRPr>
          </a:p>
          <a:p>
            <a:pPr marL="571500" lvl="2" indent="-342900">
              <a:buFont typeface="Arial" panose="020B0604020202020204" pitchFamily="34" charset="0"/>
              <a:buChar char="•"/>
            </a:pPr>
            <a:r>
              <a:rPr lang="en-US" sz="2000" b="1" dirty="0" err="1">
                <a:solidFill>
                  <a:srgbClr val="FF0000"/>
                </a:solidFill>
              </a:rPr>
              <a:t>SimpleCV</a:t>
            </a:r>
            <a:r>
              <a:rPr lang="en-US" sz="2000" b="1" dirty="0">
                <a:solidFill>
                  <a:srgbClr val="FF0000"/>
                </a:solidFill>
              </a:rPr>
              <a:t> is a Python wrapper around the OpenCV computer vision software. </a:t>
            </a:r>
            <a:r>
              <a:rPr lang="en-US" sz="2000" b="1" dirty="0" err="1">
                <a:solidFill>
                  <a:srgbClr val="FF0000"/>
                </a:solidFill>
              </a:rPr>
              <a:t>SimpleCV</a:t>
            </a:r>
            <a:r>
              <a:rPr lang="en-US" sz="2000" b="1" dirty="0">
                <a:solidFill>
                  <a:srgbClr val="FF0000"/>
                </a:solidFill>
              </a:rPr>
              <a:t>, as the name suggests, simplifies the use of OpenCV. If you want to unleash the full power of OpenCV, take a look at </a:t>
            </a:r>
            <a:r>
              <a:rPr lang="en-US" sz="2000" b="1" i="1" dirty="0">
                <a:solidFill>
                  <a:srgbClr val="0070C0"/>
                </a:solidFill>
                <a:latin typeface="Consolas" panose="020B0609020204030204" pitchFamily="49" charset="0"/>
                <a:cs typeface="Consolas" panose="020B0609020204030204" pitchFamily="49" charset="0"/>
              </a:rPr>
              <a:t>http://opencv.org/. </a:t>
            </a:r>
          </a:p>
          <a:p>
            <a:pPr marL="571500" lvl="2" indent="-342900">
              <a:buFont typeface="Arial" panose="020B0604020202020204" pitchFamily="34" charset="0"/>
              <a:buChar char="•"/>
            </a:pPr>
            <a:endParaRPr lang="en-US" sz="2000" b="1" i="1" dirty="0">
              <a:solidFill>
                <a:srgbClr val="0070C0"/>
              </a:solidFill>
              <a:latin typeface="Consolas" panose="020B0609020204030204" pitchFamily="49" charset="0"/>
              <a:cs typeface="Consolas" panose="020B0609020204030204" pitchFamily="49" charset="0"/>
            </a:endParaRPr>
          </a:p>
          <a:p>
            <a:pPr marL="571500" lvl="2" indent="-342900">
              <a:buFont typeface="Arial" panose="020B0604020202020204" pitchFamily="34" charset="0"/>
              <a:buChar char="•"/>
            </a:pPr>
            <a:r>
              <a:rPr lang="en-US" sz="2000" dirty="0"/>
              <a:t>Computer vision is both processor- and memory-intensive, so although </a:t>
            </a:r>
            <a:r>
              <a:rPr lang="en-US" sz="2000" dirty="0" err="1"/>
              <a:t>SimpleCV</a:t>
            </a:r>
            <a:r>
              <a:rPr lang="en-US" sz="2000" dirty="0"/>
              <a:t> and </a:t>
            </a:r>
            <a:r>
              <a:rPr lang="en-US" sz="2000" dirty="0" err="1"/>
              <a:t>OpenCV</a:t>
            </a:r>
            <a:r>
              <a:rPr lang="en-US" sz="2000" dirty="0"/>
              <a:t> will work on an older Raspberry Pi, it can be frustratingly slow on anything earlier than a Raspberry Pi 3 or 2. </a:t>
            </a:r>
          </a:p>
          <a:p>
            <a:pPr marL="571500" lvl="2" indent="-342900">
              <a:buFont typeface="Arial" panose="020B0604020202020204" pitchFamily="34" charset="0"/>
              <a:buChar char="•"/>
            </a:pPr>
            <a:endParaRPr lang="en-US" sz="2000" dirty="0"/>
          </a:p>
          <a:p>
            <a:pPr marL="571500" lvl="2" indent="-342900">
              <a:buFont typeface="Arial" panose="020B0604020202020204" pitchFamily="34" charset="0"/>
              <a:buChar char="•"/>
            </a:pPr>
            <a:endParaRPr lang="en-US" sz="2000" dirty="0"/>
          </a:p>
        </p:txBody>
      </p:sp>
    </p:spTree>
    <p:extLst>
      <p:ext uri="{BB962C8B-B14F-4D97-AF65-F5344CB8AC3E}">
        <p14:creationId xmlns:p14="http://schemas.microsoft.com/office/powerpoint/2010/main" val="150364721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6819</TotalTime>
  <Words>2885</Words>
  <Application>Microsoft Office PowerPoint</Application>
  <PresentationFormat>Widescreen</PresentationFormat>
  <Paragraphs>353</Paragraphs>
  <Slides>35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35</vt:i4>
      </vt:variant>
    </vt:vector>
  </HeadingPairs>
  <TitlesOfParts>
    <vt:vector size="40" baseType="lpstr">
      <vt:lpstr>Arial</vt:lpstr>
      <vt:lpstr>Calibri</vt:lpstr>
      <vt:lpstr>Calibri Light</vt:lpstr>
      <vt:lpstr>Consolas</vt:lpstr>
      <vt:lpstr>Office Theme</vt:lpstr>
      <vt:lpstr>Raspberry Pi Computer Vision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Microcontrollers and  Embedded systems</dc:title>
  <dc:creator>R3Z4</dc:creator>
  <cp:lastModifiedBy>empty fire</cp:lastModifiedBy>
  <cp:revision>2013</cp:revision>
  <dcterms:created xsi:type="dcterms:W3CDTF">2015-08-06T11:05:05Z</dcterms:created>
  <dcterms:modified xsi:type="dcterms:W3CDTF">2017-08-17T17:10:44Z</dcterms:modified>
  <cp:contentStatus/>
</cp:coreProperties>
</file>